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</p:sldMasterIdLst>
  <p:notesMasterIdLst>
    <p:notesMasterId r:id="rId44"/>
  </p:notesMasterIdLst>
  <p:handoutMasterIdLst>
    <p:handoutMasterId r:id="rId45"/>
  </p:handoutMasterIdLst>
  <p:sldIdLst>
    <p:sldId id="1794" r:id="rId2"/>
    <p:sldId id="1809" r:id="rId3"/>
    <p:sldId id="1812" r:id="rId4"/>
    <p:sldId id="1811" r:id="rId5"/>
    <p:sldId id="1767" r:id="rId6"/>
    <p:sldId id="1744" r:id="rId7"/>
    <p:sldId id="1745" r:id="rId8"/>
    <p:sldId id="1746" r:id="rId9"/>
    <p:sldId id="1748" r:id="rId10"/>
    <p:sldId id="1795" r:id="rId11"/>
    <p:sldId id="1796" r:id="rId12"/>
    <p:sldId id="1797" r:id="rId13"/>
    <p:sldId id="1800" r:id="rId14"/>
    <p:sldId id="1798" r:id="rId15"/>
    <p:sldId id="1799" r:id="rId16"/>
    <p:sldId id="1801" r:id="rId17"/>
    <p:sldId id="1802" r:id="rId18"/>
    <p:sldId id="1803" r:id="rId19"/>
    <p:sldId id="1776" r:id="rId20"/>
    <p:sldId id="1777" r:id="rId21"/>
    <p:sldId id="1778" r:id="rId22"/>
    <p:sldId id="1779" r:id="rId23"/>
    <p:sldId id="1782" r:id="rId24"/>
    <p:sldId id="1804" r:id="rId25"/>
    <p:sldId id="1781" r:id="rId26"/>
    <p:sldId id="1783" r:id="rId27"/>
    <p:sldId id="1784" r:id="rId28"/>
    <p:sldId id="1785" r:id="rId29"/>
    <p:sldId id="1786" r:id="rId30"/>
    <p:sldId id="1787" r:id="rId31"/>
    <p:sldId id="1788" r:id="rId32"/>
    <p:sldId id="1790" r:id="rId33"/>
    <p:sldId id="1791" r:id="rId34"/>
    <p:sldId id="1807" r:id="rId35"/>
    <p:sldId id="1808" r:id="rId36"/>
    <p:sldId id="1792" r:id="rId37"/>
    <p:sldId id="1789" r:id="rId38"/>
    <p:sldId id="1793" r:id="rId39"/>
    <p:sldId id="1724" r:id="rId40"/>
    <p:sldId id="1729" r:id="rId41"/>
    <p:sldId id="1730" r:id="rId42"/>
    <p:sldId id="1731" r:id="rId43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1611DF-7C3D-4A88-BD02-61026368AF84}">
          <p14:sldIdLst>
            <p14:sldId id="1794"/>
            <p14:sldId id="1809"/>
            <p14:sldId id="1812"/>
            <p14:sldId id="1811"/>
            <p14:sldId id="1767"/>
            <p14:sldId id="1744"/>
            <p14:sldId id="1745"/>
            <p14:sldId id="1746"/>
            <p14:sldId id="1748"/>
            <p14:sldId id="1795"/>
            <p14:sldId id="1796"/>
            <p14:sldId id="1797"/>
            <p14:sldId id="1800"/>
            <p14:sldId id="1798"/>
            <p14:sldId id="1799"/>
            <p14:sldId id="1801"/>
            <p14:sldId id="1802"/>
            <p14:sldId id="1803"/>
            <p14:sldId id="1776"/>
            <p14:sldId id="1777"/>
            <p14:sldId id="1778"/>
            <p14:sldId id="1779"/>
            <p14:sldId id="1782"/>
            <p14:sldId id="1804"/>
            <p14:sldId id="1781"/>
            <p14:sldId id="1783"/>
            <p14:sldId id="1784"/>
            <p14:sldId id="1785"/>
            <p14:sldId id="1786"/>
            <p14:sldId id="1787"/>
            <p14:sldId id="1788"/>
            <p14:sldId id="1790"/>
            <p14:sldId id="1791"/>
            <p14:sldId id="1807"/>
            <p14:sldId id="1808"/>
            <p14:sldId id="1792"/>
            <p14:sldId id="1789"/>
            <p14:sldId id="1793"/>
            <p14:sldId id="1724"/>
            <p14:sldId id="1729"/>
            <p14:sldId id="1730"/>
            <p14:sldId id="1731"/>
          </p14:sldIdLst>
        </p14:section>
        <p14:section name="Untitled Section" id="{E3767285-FBFC-4813-8C18-4A98A8121A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CC"/>
    <a:srgbClr val="FFFF00"/>
    <a:srgbClr val="FF9933"/>
    <a:srgbClr val="FE1200"/>
    <a:srgbClr val="FF0000"/>
    <a:srgbClr val="DDDDD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61" autoAdjust="0"/>
    <p:restoredTop sz="80365" autoAdjust="0"/>
  </p:normalViewPr>
  <p:slideViewPr>
    <p:cSldViewPr>
      <p:cViewPr varScale="1">
        <p:scale>
          <a:sx n="56" d="100"/>
          <a:sy n="56" d="100"/>
        </p:scale>
        <p:origin x="7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9071"/>
    </p:cViewPr>
  </p:sorterViewPr>
  <p:notesViewPr>
    <p:cSldViewPr>
      <p:cViewPr varScale="1">
        <p:scale>
          <a:sx n="49" d="100"/>
          <a:sy n="49" d="100"/>
        </p:scale>
        <p:origin x="-2309" y="-8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emf"/><Relationship Id="rId3" Type="http://schemas.openxmlformats.org/officeDocument/2006/relationships/image" Target="../media/image61.w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264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3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264" y="8842723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3B3E48-8F7D-41C1-BF40-6A6A7D807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774" y="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708" y="4422131"/>
            <a:ext cx="5101422" cy="41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26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774" y="8844261"/>
            <a:ext cx="3014065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947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575C308-D142-4DE6-8CF3-65FDFE6FE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6" indent="-223358" algn="l" defTabSz="944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59" indent="-223358" defTabSz="944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C50BB304-4328-489F-8E88-CA9ED6F3E326}" type="slidenum">
              <a:rPr lang="en-US" altLang="en-US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631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15B234-9CA7-4192-8AA5-F6CF347362F6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30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866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D3034D-D6FA-447E-9B51-456AB195DC85}" type="datetime1"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9/17/2018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1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631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7FDDF6-DABB-4A88-AF92-AB7A9E6826AD}" type="slidenum"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1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155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DD4620-1B30-4426-BF95-89A082DFDDE8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0207"/>
            <a:ext cx="5100215" cy="4190711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447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07FE0-43D9-4FC7-A799-CC00C455117F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46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0207"/>
            <a:ext cx="5100215" cy="4190711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218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09058D-EC52-4003-A83F-82D9260277DC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6706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1603D-18CC-4BA6-B657-6A980D6B5FE3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84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7E41D-5093-4161-9F55-0FC817B4DDBB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62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B489B3-96CF-421E-A318-F38D7269F2F3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116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254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060" indent="-290408" defTabSz="98254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631" indent="-232326" defTabSz="98254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6283" indent="-232326" defTabSz="98254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936" indent="-232326" defTabSz="98254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588" indent="-232326" defTabSz="982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0240" indent="-232326" defTabSz="982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893" indent="-232326" defTabSz="982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545" indent="-232326" defTabSz="982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A2C1B0-ED3E-4E9F-BA4F-C120B6B03612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20725"/>
            <a:ext cx="4916488" cy="36877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913" y="4649815"/>
            <a:ext cx="5540163" cy="440772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The PAS 5500/850 248nm DUV step and Scan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Starlith 500 Lens from Carl Zeiss – used in ASML PAS 5500/550B scanner for 180nm processes and a 26x33mm field. </a:t>
            </a:r>
          </a:p>
        </p:txBody>
      </p:sp>
    </p:spTree>
    <p:extLst>
      <p:ext uri="{BB962C8B-B14F-4D97-AF65-F5344CB8AC3E}">
        <p14:creationId xmlns:p14="http://schemas.microsoft.com/office/powerpoint/2010/main" val="352433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7850" indent="-287635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50539" indent="-23010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10755" indent="-23010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70971" indent="-23010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31188" indent="-230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91403" indent="-230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51619" indent="-230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911834" indent="-230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683D88A-EDD4-47E8-8E06-5F88EE31895E}" type="slidenum">
              <a:rPr lang="zh-CN" altLang="en-US" smtClean="0">
                <a:latin typeface="Calibri" pitchFamily="34" charset="0"/>
              </a:rPr>
              <a:pPr eaLnBrk="1" hangingPunct="1"/>
              <a:t>18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4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10" indent="-296158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31" indent="-236926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84" indent="-236926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337" indent="-236926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89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041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93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746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CF1AF8-472A-46FB-ADAC-4F6BD9F764A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/>
              <a:t>Only the final optical element and its housing, the wafer and stage are in contact with the immersion fluid.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High through-put Step and Scan Lithography where the wafer moves through exposure could be problematic because of fluid turbulence and index non-uniformities.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Small changes in temperature within the fluid would cause relatively large changes in focus position. Depending on dn/dT which would be difficult to control at high throughput.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Finally, imaging layer would have to be extremely thin.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All ducks are in a row for device manufacturing around 2007.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Technology is expected to work at both the 65nm and 45nm process nodes.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Availability of HyperNA lenses with NA &gt;1. 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9085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1C521F-9EB6-4A29-AC38-17842B34C3D5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24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87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3A92BC-2FCE-4ED0-AB7D-207354B644CD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25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309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F9AFD9-164A-49D8-8DEB-535318BB5C2A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27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503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10" indent="-296158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31" indent="-236926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84" indent="-236926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337" indent="-236926" defTabSz="983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89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041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93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746" indent="-236926" defTabSz="983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CAA75E-9CC0-40D7-874A-B63EF621C99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Note:  The addition of water to existing lenses does not increase the numerical aperture. Lenses of a given NA designed to operate in air can be modified to function as immersion lenses but their NA will typically be unchanged. </a:t>
            </a:r>
          </a:p>
        </p:txBody>
      </p:sp>
    </p:spTree>
    <p:extLst>
      <p:ext uri="{BB962C8B-B14F-4D97-AF65-F5344CB8AC3E}">
        <p14:creationId xmlns:p14="http://schemas.microsoft.com/office/powerpoint/2010/main" val="105625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5915" indent="-27919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6792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3508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0225" indent="-223358" algn="l" defTabSz="9446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56942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03660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0376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97093" indent="-223358" defTabSz="9446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F6C598-9A60-46EF-961A-2992D2395251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28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950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77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50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40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4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2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9/17/2018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/>
          <a:lstStyle>
            <a:lvl1pPr>
              <a:defRPr sz="2600">
                <a:latin typeface="Franklin Gothic Medium" pitchFamily="34" charset="0"/>
              </a:defRPr>
            </a:lvl1pPr>
            <a:lvl2pPr>
              <a:defRPr sz="2400">
                <a:latin typeface="Franklin Gothic Medium" pitchFamily="34" charset="0"/>
              </a:defRPr>
            </a:lvl2pPr>
            <a:lvl3pPr>
              <a:defRPr sz="24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7200" y="34504"/>
            <a:ext cx="8229600" cy="642918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FFC00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3414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T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6345238"/>
            <a:ext cx="685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6508" y="6446994"/>
            <a:ext cx="26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</p:spTree>
    <p:extLst>
      <p:ext uri="{BB962C8B-B14F-4D97-AF65-F5344CB8AC3E}">
        <p14:creationId xmlns:p14="http://schemas.microsoft.com/office/powerpoint/2010/main" val="98618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7H5jJmHh2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wmf"/><Relationship Id="rId11" Type="http://schemas.openxmlformats.org/officeDocument/2006/relationships/image" Target="../media/image52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3.wmf"/><Relationship Id="rId9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65.emf"/><Relationship Id="rId26" Type="http://schemas.openxmlformats.org/officeDocument/2006/relationships/image" Target="../media/image69.e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2.e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4.e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68.emf"/><Relationship Id="rId32" Type="http://schemas.openxmlformats.org/officeDocument/2006/relationships/image" Target="../media/image72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70.e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3.emf"/><Relationship Id="rId22" Type="http://schemas.openxmlformats.org/officeDocument/2006/relationships/image" Target="../media/image67.e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ved=0CAgQjRw&amp;url=http://commons.wikimedia.org/wiki/File:PSM_V67_D097_John_William_Strutt.png&amp;ei=gtIOVbfhIZLvgwSNuIGoBg&amp;psig=AFQjCNF7NF0NIjvjTwSasbaUX_42Tn345g&amp;ust=142712115470576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76600" y="254697"/>
            <a:ext cx="2743200" cy="85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3333FF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Lecture 5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04800" y="1371600"/>
            <a:ext cx="8686800" cy="57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ebdings" pitchFamily="18" charset="2"/>
              <a:buChar char="4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Chemical Engineering for Micro/Nano Fabrication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3" descr="https://upload.wikimedia.org/wikipedia/commons/thumb/9/93/Airy_Pattern.svg/720px-Airy_Patter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2" y="2551754"/>
            <a:ext cx="4777307" cy="30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21" y="2566332"/>
            <a:ext cx="4189779" cy="30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24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22" b="13813"/>
          <a:stretch/>
        </p:blipFill>
        <p:spPr>
          <a:xfrm>
            <a:off x="2351572" y="1355835"/>
            <a:ext cx="4368249" cy="2816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622" r="2676"/>
          <a:stretch/>
        </p:blipFill>
        <p:spPr>
          <a:xfrm>
            <a:off x="2544469" y="4309242"/>
            <a:ext cx="3769259" cy="2226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2310" y="223428"/>
            <a:ext cx="4840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3333FF"/>
                </a:solidFill>
              </a:rPr>
              <a:t>Focusing Light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177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86" y="323194"/>
            <a:ext cx="7772400" cy="609600"/>
          </a:xfrm>
        </p:spPr>
        <p:txBody>
          <a:bodyPr/>
          <a:lstStyle/>
          <a:p>
            <a:pPr algn="ctr"/>
            <a:r>
              <a:rPr lang="en-US" sz="4400" dirty="0" smtClean="0"/>
              <a:t>Snell’s Law</a:t>
            </a:r>
            <a:endParaRPr lang="en-US" sz="4400" dirty="0"/>
          </a:p>
        </p:txBody>
      </p:sp>
      <p:sp>
        <p:nvSpPr>
          <p:cNvPr id="6" name="AutoShape 4" descr="{\frac  {\sin \theta _{1}}{\sin \theta _{2}}}={\frac  {v_{1}}{v_{2}}}={\frac  {\lambda _{1}}{\lambda _{2}}}={\frac  {n_{2}}{n_{1}}}"/>
          <p:cNvSpPr>
            <a:spLocks noChangeAspect="1" noChangeArrowheads="1"/>
          </p:cNvSpPr>
          <p:nvPr/>
        </p:nvSpPr>
        <p:spPr bwMode="auto">
          <a:xfrm>
            <a:off x="2373257" y="1326985"/>
            <a:ext cx="2535073" cy="25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File:Snells law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87" y="3074383"/>
            <a:ext cx="61055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257" y="1043786"/>
            <a:ext cx="4923567" cy="19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2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8" t="37708" r="27854" b="11622"/>
          <a:stretch/>
        </p:blipFill>
        <p:spPr>
          <a:xfrm>
            <a:off x="126124" y="2427890"/>
            <a:ext cx="8453983" cy="2648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449670"/>
            <a:ext cx="8096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https://www.youtube.com/watch?v=37H5jJmHh2Y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2310" y="223428"/>
            <a:ext cx="4840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3333FF"/>
                </a:solidFill>
              </a:rPr>
              <a:t>Off Axis Imaging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12406" y="1135208"/>
            <a:ext cx="484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Imaging more than one spot or slit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36598" y="2774800"/>
            <a:ext cx="212832" cy="228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067" y="4267200"/>
            <a:ext cx="187894" cy="1913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04800" y="3533208"/>
            <a:ext cx="228600" cy="228600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86800" y="3507996"/>
            <a:ext cx="260002" cy="2538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6800" y="2514600"/>
            <a:ext cx="225994" cy="2312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766850" y="4528195"/>
            <a:ext cx="212832" cy="228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3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90800" y="1219200"/>
            <a:ext cx="5013722" cy="3906441"/>
            <a:chOff x="3216" y="1184"/>
            <a:chExt cx="2208" cy="1776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3216" y="1184"/>
              <a:ext cx="2208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313" y="1208"/>
              <a:ext cx="2020" cy="1746"/>
              <a:chOff x="528" y="480"/>
              <a:chExt cx="2020" cy="1746"/>
            </a:xfrm>
          </p:grpSpPr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960" y="567"/>
                <a:ext cx="0" cy="1026"/>
                <a:chOff x="1200" y="816"/>
                <a:chExt cx="0" cy="1026"/>
              </a:xfrm>
            </p:grpSpPr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1200" y="816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1200" y="1458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1008" y="624"/>
                <a:ext cx="1104" cy="912"/>
                <a:chOff x="1248" y="864"/>
                <a:chExt cx="1104" cy="912"/>
              </a:xfrm>
            </p:grpSpPr>
            <p:sp>
              <p:nvSpPr>
                <p:cNvPr id="2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248" y="864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48" y="960"/>
                  <a:ext cx="67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248" y="1152"/>
                  <a:ext cx="110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>
                  <a:off x="1248" y="1440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Line 27"/>
                <p:cNvSpPr>
                  <a:spLocks noChangeShapeType="1"/>
                </p:cNvSpPr>
                <p:nvPr/>
              </p:nvSpPr>
              <p:spPr bwMode="auto">
                <a:xfrm>
                  <a:off x="1248" y="1392"/>
                  <a:ext cx="67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" name="Line 28"/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110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528" y="792"/>
                <a:ext cx="384" cy="576"/>
                <a:chOff x="768" y="1032"/>
                <a:chExt cx="384" cy="576"/>
              </a:xfrm>
            </p:grpSpPr>
            <p:sp>
              <p:nvSpPr>
                <p:cNvPr id="24" name="Line 30"/>
                <p:cNvSpPr>
                  <a:spLocks noChangeShapeType="1"/>
                </p:cNvSpPr>
                <p:nvPr/>
              </p:nvSpPr>
              <p:spPr bwMode="auto">
                <a:xfrm>
                  <a:off x="768" y="103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Line 31"/>
                <p:cNvSpPr>
                  <a:spLocks noChangeShapeType="1"/>
                </p:cNvSpPr>
                <p:nvPr/>
              </p:nvSpPr>
              <p:spPr bwMode="auto">
                <a:xfrm>
                  <a:off x="768" y="1176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Line 32"/>
                <p:cNvSpPr>
                  <a:spLocks noChangeShapeType="1"/>
                </p:cNvSpPr>
                <p:nvPr/>
              </p:nvSpPr>
              <p:spPr bwMode="auto">
                <a:xfrm>
                  <a:off x="768" y="132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Line 33"/>
                <p:cNvSpPr>
                  <a:spLocks noChangeShapeType="1"/>
                </p:cNvSpPr>
                <p:nvPr/>
              </p:nvSpPr>
              <p:spPr bwMode="auto">
                <a:xfrm>
                  <a:off x="768" y="146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Line 34"/>
                <p:cNvSpPr>
                  <a:spLocks noChangeShapeType="1"/>
                </p:cNvSpPr>
                <p:nvPr/>
              </p:nvSpPr>
              <p:spPr bwMode="auto">
                <a:xfrm>
                  <a:off x="768" y="160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1890" y="480"/>
                <a:ext cx="144" cy="1200"/>
                <a:chOff x="1920" y="480"/>
                <a:chExt cx="144" cy="1200"/>
              </a:xfrm>
            </p:grpSpPr>
            <p:sp>
              <p:nvSpPr>
                <p:cNvPr id="20" name="Line 36"/>
                <p:cNvSpPr>
                  <a:spLocks noChangeShapeType="1"/>
                </p:cNvSpPr>
                <p:nvPr/>
              </p:nvSpPr>
              <p:spPr bwMode="auto">
                <a:xfrm>
                  <a:off x="1992" y="480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" name="Line 37"/>
                <p:cNvSpPr>
                  <a:spLocks noChangeShapeType="1"/>
                </p:cNvSpPr>
                <p:nvPr/>
              </p:nvSpPr>
              <p:spPr bwMode="auto">
                <a:xfrm>
                  <a:off x="1920" y="72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992" y="1440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920" y="144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924" y="744"/>
                <a:ext cx="1008" cy="672"/>
                <a:chOff x="924" y="744"/>
                <a:chExt cx="1008" cy="672"/>
              </a:xfrm>
            </p:grpSpPr>
            <p:sp>
              <p:nvSpPr>
                <p:cNvPr id="18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924" y="1080"/>
                  <a:ext cx="1008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924" y="744"/>
                  <a:ext cx="1008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1" name="Line 43"/>
              <p:cNvSpPr>
                <a:spLocks noChangeShapeType="1"/>
              </p:cNvSpPr>
              <p:nvPr/>
            </p:nvSpPr>
            <p:spPr bwMode="auto">
              <a:xfrm>
                <a:off x="912" y="1080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Text Box 44"/>
              <p:cNvSpPr txBox="1">
                <a:spLocks noChangeArrowheads="1"/>
              </p:cNvSpPr>
              <p:nvPr/>
            </p:nvSpPr>
            <p:spPr bwMode="auto">
              <a:xfrm>
                <a:off x="726" y="1577"/>
                <a:ext cx="482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2000" dirty="0">
                    <a:solidFill>
                      <a:prstClr val="black"/>
                    </a:solidFill>
                  </a:rPr>
                  <a:t>Aperture</a:t>
                </a:r>
              </a:p>
            </p:txBody>
          </p:sp>
          <p:sp>
            <p:nvSpPr>
              <p:cNvPr id="13" name="Text Box 45"/>
              <p:cNvSpPr txBox="1">
                <a:spLocks noChangeArrowheads="1"/>
              </p:cNvSpPr>
              <p:nvPr/>
            </p:nvSpPr>
            <p:spPr bwMode="auto">
              <a:xfrm>
                <a:off x="1612" y="1673"/>
                <a:ext cx="904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2000" dirty="0" smtClean="0">
                    <a:solidFill>
                      <a:prstClr val="black"/>
                    </a:solidFill>
                  </a:rPr>
                  <a:t>Entrance Pupil</a:t>
                </a:r>
                <a:endParaRPr lang="en-US" alt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46"/>
              <p:cNvSpPr>
                <a:spLocks/>
              </p:cNvSpPr>
              <p:nvPr/>
            </p:nvSpPr>
            <p:spPr bwMode="auto">
              <a:xfrm>
                <a:off x="1776" y="786"/>
                <a:ext cx="84" cy="282"/>
              </a:xfrm>
              <a:custGeom>
                <a:avLst/>
                <a:gdLst>
                  <a:gd name="T0" fmla="*/ 0 w 84"/>
                  <a:gd name="T1" fmla="*/ 0 h 282"/>
                  <a:gd name="T2" fmla="*/ 66 w 84"/>
                  <a:gd name="T3" fmla="*/ 96 h 282"/>
                  <a:gd name="T4" fmla="*/ 72 w 84"/>
                  <a:gd name="T5" fmla="*/ 120 h 282"/>
                  <a:gd name="T6" fmla="*/ 84 w 84"/>
                  <a:gd name="T7" fmla="*/ 156 h 282"/>
                  <a:gd name="T8" fmla="*/ 78 w 84"/>
                  <a:gd name="T9" fmla="*/ 246 h 282"/>
                  <a:gd name="T10" fmla="*/ 66 w 84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282">
                    <a:moveTo>
                      <a:pt x="0" y="0"/>
                    </a:moveTo>
                    <a:cubicBezTo>
                      <a:pt x="46" y="31"/>
                      <a:pt x="48" y="42"/>
                      <a:pt x="66" y="96"/>
                    </a:cubicBezTo>
                    <a:cubicBezTo>
                      <a:pt x="69" y="104"/>
                      <a:pt x="70" y="112"/>
                      <a:pt x="72" y="120"/>
                    </a:cubicBezTo>
                    <a:cubicBezTo>
                      <a:pt x="76" y="132"/>
                      <a:pt x="84" y="156"/>
                      <a:pt x="84" y="156"/>
                    </a:cubicBezTo>
                    <a:cubicBezTo>
                      <a:pt x="82" y="186"/>
                      <a:pt x="82" y="216"/>
                      <a:pt x="78" y="246"/>
                    </a:cubicBezTo>
                    <a:cubicBezTo>
                      <a:pt x="76" y="259"/>
                      <a:pt x="66" y="282"/>
                      <a:pt x="66" y="282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Text Box 47"/>
              <p:cNvSpPr txBox="1">
                <a:spLocks noChangeArrowheads="1"/>
              </p:cNvSpPr>
              <p:nvPr/>
            </p:nvSpPr>
            <p:spPr bwMode="auto">
              <a:xfrm>
                <a:off x="2240" y="609"/>
                <a:ext cx="30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dirty="0" err="1">
                    <a:solidFill>
                      <a:prstClr val="black"/>
                    </a:solidFill>
                    <a:latin typeface="Symbol" pitchFamily="18" charset="2"/>
                  </a:rPr>
                  <a:t>q</a:t>
                </a:r>
                <a:r>
                  <a:rPr lang="en-US" altLang="en-US" baseline="-25000" dirty="0" err="1">
                    <a:solidFill>
                      <a:prstClr val="black"/>
                    </a:solidFill>
                  </a:rPr>
                  <a:t>max</a:t>
                </a:r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Line 48"/>
              <p:cNvSpPr>
                <a:spLocks noChangeShapeType="1"/>
              </p:cNvSpPr>
              <p:nvPr/>
            </p:nvSpPr>
            <p:spPr bwMode="auto">
              <a:xfrm flipV="1">
                <a:off x="1872" y="768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1056" y="2016"/>
                <a:ext cx="92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dirty="0">
                    <a:solidFill>
                      <a:prstClr val="black"/>
                    </a:solidFill>
                  </a:rPr>
                  <a:t>NA = </a:t>
                </a:r>
                <a:r>
                  <a:rPr lang="en-US" altLang="en-US" i="1" dirty="0">
                    <a:solidFill>
                      <a:prstClr val="black"/>
                    </a:solidFill>
                  </a:rPr>
                  <a:t>n</a:t>
                </a:r>
                <a:r>
                  <a:rPr lang="en-US" altLang="en-US" dirty="0">
                    <a:solidFill>
                      <a:prstClr val="black"/>
                    </a:solidFill>
                  </a:rPr>
                  <a:t> sin</a:t>
                </a:r>
                <a:r>
                  <a:rPr lang="en-US" alt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dirty="0" err="1">
                    <a:solidFill>
                      <a:prstClr val="black"/>
                    </a:solidFill>
                    <a:latin typeface="Symbol" pitchFamily="18" charset="2"/>
                  </a:rPr>
                  <a:t>q</a:t>
                </a:r>
                <a:r>
                  <a:rPr lang="en-US" altLang="en-US" baseline="-25000" dirty="0" err="1">
                    <a:solidFill>
                      <a:prstClr val="black"/>
                    </a:solidFill>
                  </a:rPr>
                  <a:t>max</a:t>
                </a:r>
                <a:endParaRPr lang="en-US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6663157" y="241971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0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33862" y="2015122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+1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549193" y="276800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prstClr val="black"/>
                </a:solidFill>
              </a:rPr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21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995"/>
          <a:stretch/>
        </p:blipFill>
        <p:spPr>
          <a:xfrm>
            <a:off x="846265" y="2412861"/>
            <a:ext cx="7620791" cy="3940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56914" y="2412861"/>
            <a:ext cx="1156138" cy="483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5214" y="423126"/>
            <a:ext cx="874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3333FF"/>
                </a:solidFill>
              </a:rPr>
              <a:t>Aerial Image of a 56 nm grating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080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663" y="457200"/>
            <a:ext cx="7886700" cy="994172"/>
          </a:xfrm>
        </p:spPr>
        <p:txBody>
          <a:bodyPr/>
          <a:lstStyle/>
          <a:p>
            <a:r>
              <a:rPr lang="en-US" dirty="0" smtClean="0"/>
              <a:t>Aerial Image for the Aligner 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8"/>
          <a:stretch/>
        </p:blipFill>
        <p:spPr>
          <a:xfrm>
            <a:off x="2133600" y="1905000"/>
            <a:ext cx="4840015" cy="40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12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9"/>
          <p:cNvGrpSpPr>
            <a:grpSpLocks/>
          </p:cNvGrpSpPr>
          <p:nvPr/>
        </p:nvGrpSpPr>
        <p:grpSpPr bwMode="auto">
          <a:xfrm>
            <a:off x="15875" y="3441700"/>
            <a:ext cx="3025775" cy="2819400"/>
            <a:chOff x="96" y="2448"/>
            <a:chExt cx="1906" cy="1776"/>
          </a:xfrm>
        </p:grpSpPr>
        <p:grpSp>
          <p:nvGrpSpPr>
            <p:cNvPr id="85029" name="Group 10"/>
            <p:cNvGrpSpPr>
              <a:grpSpLocks/>
            </p:cNvGrpSpPr>
            <p:nvPr/>
          </p:nvGrpSpPr>
          <p:grpSpPr bwMode="auto">
            <a:xfrm>
              <a:off x="96" y="2448"/>
              <a:ext cx="1906" cy="1776"/>
              <a:chOff x="192" y="1200"/>
              <a:chExt cx="1906" cy="1776"/>
            </a:xfrm>
          </p:grpSpPr>
          <p:pic>
            <p:nvPicPr>
              <p:cNvPr id="85037" name="Picture 11" descr="PPT118C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8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20766" r="49712" b="5986"/>
              <a:stretch>
                <a:fillRect/>
              </a:stretch>
            </p:blipFill>
            <p:spPr bwMode="auto">
              <a:xfrm>
                <a:off x="192" y="1200"/>
                <a:ext cx="1906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38" name="Rectangle 12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1344" cy="10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30" name="Group 13"/>
            <p:cNvGrpSpPr>
              <a:grpSpLocks/>
            </p:cNvGrpSpPr>
            <p:nvPr/>
          </p:nvGrpSpPr>
          <p:grpSpPr bwMode="auto">
            <a:xfrm>
              <a:off x="412" y="2679"/>
              <a:ext cx="1330" cy="990"/>
              <a:chOff x="460" y="2772"/>
              <a:chExt cx="1268" cy="876"/>
            </a:xfrm>
          </p:grpSpPr>
          <p:sp>
            <p:nvSpPr>
              <p:cNvPr id="85031" name="Rectangle 14"/>
              <p:cNvSpPr>
                <a:spLocks noChangeArrowheads="1"/>
              </p:cNvSpPr>
              <p:nvPr/>
            </p:nvSpPr>
            <p:spPr bwMode="auto">
              <a:xfrm>
                <a:off x="460" y="2772"/>
                <a:ext cx="64" cy="8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5032" name="Rectangle 15"/>
              <p:cNvSpPr>
                <a:spLocks noChangeArrowheads="1"/>
              </p:cNvSpPr>
              <p:nvPr/>
            </p:nvSpPr>
            <p:spPr bwMode="auto">
              <a:xfrm>
                <a:off x="670" y="2772"/>
                <a:ext cx="109" cy="8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5033" name="Rectangle 16"/>
              <p:cNvSpPr>
                <a:spLocks noChangeArrowheads="1"/>
              </p:cNvSpPr>
              <p:nvPr/>
            </p:nvSpPr>
            <p:spPr bwMode="auto">
              <a:xfrm>
                <a:off x="921" y="2772"/>
                <a:ext cx="109" cy="8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5034" name="Rectangle 17"/>
              <p:cNvSpPr>
                <a:spLocks noChangeArrowheads="1"/>
              </p:cNvSpPr>
              <p:nvPr/>
            </p:nvSpPr>
            <p:spPr bwMode="auto">
              <a:xfrm>
                <a:off x="1179" y="2772"/>
                <a:ext cx="108" cy="8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30000"/>
                  </a:spcBef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5035" name="Rectangle 18"/>
              <p:cNvSpPr>
                <a:spLocks noChangeArrowheads="1"/>
              </p:cNvSpPr>
              <p:nvPr/>
            </p:nvSpPr>
            <p:spPr bwMode="auto">
              <a:xfrm>
                <a:off x="1430" y="2772"/>
                <a:ext cx="109" cy="8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30000"/>
                  </a:spcBef>
                </a:pPr>
                <a:endParaRPr lang="en-US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5036" name="Rectangle 19"/>
              <p:cNvSpPr>
                <a:spLocks noChangeArrowheads="1"/>
              </p:cNvSpPr>
              <p:nvPr/>
            </p:nvSpPr>
            <p:spPr bwMode="auto">
              <a:xfrm>
                <a:off x="1667" y="2772"/>
                <a:ext cx="61" cy="8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84995" name="Rectangle 41"/>
          <p:cNvSpPr>
            <a:spLocks noChangeArrowheads="1"/>
          </p:cNvSpPr>
          <p:nvPr/>
        </p:nvSpPr>
        <p:spPr bwMode="auto">
          <a:xfrm>
            <a:off x="863600" y="6021388"/>
            <a:ext cx="1266825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aerial image</a:t>
            </a:r>
          </a:p>
        </p:txBody>
      </p:sp>
      <p:sp>
        <p:nvSpPr>
          <p:cNvPr id="84996" name="Title 2"/>
          <p:cNvSpPr>
            <a:spLocks noGrp="1"/>
          </p:cNvSpPr>
          <p:nvPr>
            <p:ph type="title"/>
          </p:nvPr>
        </p:nvSpPr>
        <p:spPr>
          <a:xfrm>
            <a:off x="76200" y="119062"/>
            <a:ext cx="8991600" cy="642938"/>
          </a:xfrm>
        </p:spPr>
        <p:txBody>
          <a:bodyPr>
            <a:normAutofit/>
          </a:bodyPr>
          <a:lstStyle/>
          <a:p>
            <a:r>
              <a:rPr lang="en-US" b="1" dirty="0" smtClean="0"/>
              <a:t>Chemist’s view of how things really work</a:t>
            </a:r>
          </a:p>
        </p:txBody>
      </p:sp>
      <p:grpSp>
        <p:nvGrpSpPr>
          <p:cNvPr id="84997" name="Group 2"/>
          <p:cNvGrpSpPr>
            <a:grpSpLocks/>
          </p:cNvGrpSpPr>
          <p:nvPr/>
        </p:nvGrpSpPr>
        <p:grpSpPr bwMode="auto">
          <a:xfrm>
            <a:off x="450850" y="1122363"/>
            <a:ext cx="2209800" cy="1938337"/>
            <a:chOff x="432" y="1008"/>
            <a:chExt cx="1392" cy="1221"/>
          </a:xfrm>
        </p:grpSpPr>
        <p:sp>
          <p:nvSpPr>
            <p:cNvPr id="85023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1392" cy="122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024" name="Rectangle 4"/>
            <p:cNvSpPr>
              <a:spLocks noChangeArrowheads="1"/>
            </p:cNvSpPr>
            <p:nvPr/>
          </p:nvSpPr>
          <p:spPr bwMode="auto">
            <a:xfrm>
              <a:off x="526" y="1008"/>
              <a:ext cx="111" cy="1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025" name="Rectangle 5"/>
            <p:cNvSpPr>
              <a:spLocks noChangeArrowheads="1"/>
            </p:cNvSpPr>
            <p:nvPr/>
          </p:nvSpPr>
          <p:spPr bwMode="auto">
            <a:xfrm>
              <a:off x="792" y="1008"/>
              <a:ext cx="116" cy="1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026" name="Rectangle 6"/>
            <p:cNvSpPr>
              <a:spLocks noChangeArrowheads="1"/>
            </p:cNvSpPr>
            <p:nvPr/>
          </p:nvSpPr>
          <p:spPr bwMode="auto">
            <a:xfrm>
              <a:off x="1058" y="1008"/>
              <a:ext cx="115" cy="1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027" name="Rectangle 7"/>
            <p:cNvSpPr>
              <a:spLocks noChangeArrowheads="1"/>
            </p:cNvSpPr>
            <p:nvPr/>
          </p:nvSpPr>
          <p:spPr bwMode="auto">
            <a:xfrm>
              <a:off x="1332" y="1008"/>
              <a:ext cx="115" cy="1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028" name="Rectangle 8"/>
            <p:cNvSpPr>
              <a:spLocks noChangeArrowheads="1"/>
            </p:cNvSpPr>
            <p:nvPr/>
          </p:nvSpPr>
          <p:spPr bwMode="auto">
            <a:xfrm>
              <a:off x="1599" y="1008"/>
              <a:ext cx="115" cy="1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84998" name="Picture 20" descr="PPT118D"/>
          <p:cNvPicPr>
            <a:picLocks noChangeAspect="1" noChangeArrowheads="1"/>
          </p:cNvPicPr>
          <p:nvPr/>
        </p:nvPicPr>
        <p:blipFill>
          <a:blip r:embed="rId2" cstate="print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7999" r="52274" b="4250"/>
          <a:stretch>
            <a:fillRect/>
          </a:stretch>
        </p:blipFill>
        <p:spPr bwMode="auto">
          <a:xfrm>
            <a:off x="5632450" y="33655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9" name="Group 21"/>
          <p:cNvGrpSpPr>
            <a:grpSpLocks/>
          </p:cNvGrpSpPr>
          <p:nvPr/>
        </p:nvGrpSpPr>
        <p:grpSpPr bwMode="auto">
          <a:xfrm>
            <a:off x="6197600" y="1181100"/>
            <a:ext cx="2101850" cy="1955800"/>
            <a:chOff x="3936" y="768"/>
            <a:chExt cx="1324" cy="1232"/>
          </a:xfrm>
        </p:grpSpPr>
        <p:sp>
          <p:nvSpPr>
            <p:cNvPr id="85016" name="Rectangle 22"/>
            <p:cNvSpPr>
              <a:spLocks noChangeArrowheads="1"/>
            </p:cNvSpPr>
            <p:nvPr/>
          </p:nvSpPr>
          <p:spPr bwMode="auto">
            <a:xfrm>
              <a:off x="3936" y="768"/>
              <a:ext cx="1324" cy="1232"/>
            </a:xfrm>
            <a:prstGeom prst="rect">
              <a:avLst/>
            </a:prstGeom>
            <a:solidFill>
              <a:schemeClr val="tx1">
                <a:alpha val="30196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092" y="774"/>
              <a:ext cx="230" cy="122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66667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56" y="774"/>
              <a:ext cx="230" cy="122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70196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0196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619" y="774"/>
              <a:ext cx="230" cy="122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70196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0196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905" y="774"/>
              <a:ext cx="173" cy="122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953" y="774"/>
              <a:ext cx="121" cy="122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5136" y="774"/>
              <a:ext cx="121" cy="1221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7019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</p:grpSp>
      <p:sp>
        <p:nvSpPr>
          <p:cNvPr id="85000" name="AutoShape 29"/>
          <p:cNvSpPr>
            <a:spLocks noChangeArrowheads="1"/>
          </p:cNvSpPr>
          <p:nvPr/>
        </p:nvSpPr>
        <p:spPr bwMode="auto">
          <a:xfrm>
            <a:off x="3298825" y="2679700"/>
            <a:ext cx="2895600" cy="152400"/>
          </a:xfrm>
          <a:prstGeom prst="rightArrow">
            <a:avLst>
              <a:gd name="adj1" fmla="val 50000"/>
              <a:gd name="adj2" fmla="val 4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Text Box 30"/>
          <p:cNvSpPr txBox="1">
            <a:spLocks noChangeArrowheads="1"/>
          </p:cNvSpPr>
          <p:nvPr/>
        </p:nvSpPr>
        <p:spPr bwMode="auto">
          <a:xfrm>
            <a:off x="3498850" y="2832100"/>
            <a:ext cx="18517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$$$$$$$$$$$$$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419475" y="5062538"/>
            <a:ext cx="23844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en-US" sz="7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Amazing Chemistry!!</a:t>
            </a:r>
          </a:p>
        </p:txBody>
      </p:sp>
      <p:pic>
        <p:nvPicPr>
          <p:cNvPr id="85003" name="Picture 32" descr="PPT11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" b="7988"/>
          <a:stretch>
            <a:fillRect/>
          </a:stretch>
        </p:blipFill>
        <p:spPr bwMode="auto">
          <a:xfrm>
            <a:off x="2965450" y="90805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3" descr="PE0709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165475"/>
            <a:ext cx="12001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527050" y="3725863"/>
            <a:ext cx="5276850" cy="2535237"/>
            <a:chOff x="384" y="2628"/>
            <a:chExt cx="3324" cy="1597"/>
          </a:xfrm>
        </p:grpSpPr>
        <p:grpSp>
          <p:nvGrpSpPr>
            <p:cNvPr id="85010" name="Group 36"/>
            <p:cNvGrpSpPr>
              <a:grpSpLocks/>
            </p:cNvGrpSpPr>
            <p:nvPr/>
          </p:nvGrpSpPr>
          <p:grpSpPr bwMode="auto">
            <a:xfrm>
              <a:off x="384" y="2628"/>
              <a:ext cx="3324" cy="1047"/>
              <a:chOff x="324" y="2622"/>
              <a:chExt cx="3324" cy="1047"/>
            </a:xfrm>
          </p:grpSpPr>
          <p:sp>
            <p:nvSpPr>
              <p:cNvPr id="85012" name="AutoShape 37"/>
              <p:cNvSpPr>
                <a:spLocks noChangeArrowheads="1"/>
              </p:cNvSpPr>
              <p:nvPr/>
            </p:nvSpPr>
            <p:spPr bwMode="auto">
              <a:xfrm rot="10800000">
                <a:off x="1824" y="3408"/>
                <a:ext cx="1824" cy="96"/>
              </a:xfrm>
              <a:prstGeom prst="rightArrow">
                <a:avLst>
                  <a:gd name="adj1" fmla="val 50000"/>
                  <a:gd name="adj2" fmla="val 4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grpSp>
            <p:nvGrpSpPr>
              <p:cNvPr id="85013" name="Group 38"/>
              <p:cNvGrpSpPr>
                <a:grpSpLocks/>
              </p:cNvGrpSpPr>
              <p:nvPr/>
            </p:nvGrpSpPr>
            <p:grpSpPr bwMode="auto">
              <a:xfrm>
                <a:off x="324" y="2622"/>
                <a:ext cx="1392" cy="1047"/>
                <a:chOff x="288" y="2784"/>
                <a:chExt cx="1392" cy="1047"/>
              </a:xfrm>
            </p:grpSpPr>
            <p:pic>
              <p:nvPicPr>
                <p:cNvPr id="85014" name="Picture 39" descr="PPT11A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-6000" contrast="4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647"/>
                <a:stretch>
                  <a:fillRect/>
                </a:stretch>
              </p:blipFill>
              <p:spPr bwMode="auto">
                <a:xfrm>
                  <a:off x="528" y="2784"/>
                  <a:ext cx="1152" cy="10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5015" name="Picture 40" descr="PPT11A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-6000" contrast="4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60" r="67035"/>
                <a:stretch>
                  <a:fillRect/>
                </a:stretch>
              </p:blipFill>
              <p:spPr bwMode="auto">
                <a:xfrm>
                  <a:off x="288" y="2784"/>
                  <a:ext cx="450" cy="10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85011" name="Rectangle 41"/>
            <p:cNvSpPr>
              <a:spLocks noChangeArrowheads="1"/>
            </p:cNvSpPr>
            <p:nvPr/>
          </p:nvSpPr>
          <p:spPr bwMode="auto">
            <a:xfrm>
              <a:off x="598" y="4081"/>
              <a:ext cx="79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30000"/>
                </a:spcBef>
              </a:pPr>
              <a:r>
                <a:rPr lang="en-US" sz="1600">
                  <a:solidFill>
                    <a:srgbClr val="000000"/>
                  </a:solidFill>
                  <a:cs typeface="Times New Roman" pitchFamily="18" charset="0"/>
                </a:rPr>
                <a:t>resist image</a:t>
              </a:r>
            </a:p>
          </p:txBody>
        </p:sp>
      </p:grpSp>
      <p:sp>
        <p:nvSpPr>
          <p:cNvPr id="85006" name="Rectangle 41"/>
          <p:cNvSpPr>
            <a:spLocks noChangeArrowheads="1"/>
          </p:cNvSpPr>
          <p:nvPr/>
        </p:nvSpPr>
        <p:spPr bwMode="auto">
          <a:xfrm>
            <a:off x="6445250" y="5949950"/>
            <a:ext cx="1266825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aerial image</a:t>
            </a:r>
          </a:p>
        </p:txBody>
      </p:sp>
      <p:sp>
        <p:nvSpPr>
          <p:cNvPr id="85007" name="Rectangle 41"/>
          <p:cNvSpPr>
            <a:spLocks noChangeArrowheads="1"/>
          </p:cNvSpPr>
          <p:nvPr/>
        </p:nvSpPr>
        <p:spPr bwMode="auto">
          <a:xfrm>
            <a:off x="1196975" y="1219200"/>
            <a:ext cx="663575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Mask</a:t>
            </a:r>
          </a:p>
        </p:txBody>
      </p:sp>
      <p:sp>
        <p:nvSpPr>
          <p:cNvPr id="85008" name="Rectangle 41"/>
          <p:cNvSpPr>
            <a:spLocks noChangeArrowheads="1"/>
          </p:cNvSpPr>
          <p:nvPr/>
        </p:nvSpPr>
        <p:spPr bwMode="auto">
          <a:xfrm>
            <a:off x="6618288" y="1268413"/>
            <a:ext cx="135255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aerial image</a:t>
            </a:r>
          </a:p>
          <a:p>
            <a:pPr>
              <a:spcBef>
                <a:spcPct val="30000"/>
              </a:spcBef>
            </a:pP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 at the wafer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45867" y="5542185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¢¢¢¢¢¢!!!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421775"/>
            <a:ext cx="2679699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30901" y="5368725"/>
            <a:ext cx="2679699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533400" y="307974"/>
            <a:ext cx="8229600" cy="642938"/>
          </a:xfrm>
        </p:spPr>
        <p:txBody>
          <a:bodyPr>
            <a:normAutofit/>
          </a:bodyPr>
          <a:lstStyle/>
          <a:p>
            <a:r>
              <a:rPr lang="en-US" b="1" dirty="0" smtClean="0"/>
              <a:t>Non-linear dissolution rate response</a:t>
            </a:r>
          </a:p>
        </p:txBody>
      </p:sp>
      <p:pic>
        <p:nvPicPr>
          <p:cNvPr id="86019" name="Picture 2" descr="p4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50912"/>
            <a:ext cx="821055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2"/>
          <p:cNvSpPr>
            <a:spLocks noGrp="1"/>
          </p:cNvSpPr>
          <p:nvPr>
            <p:ph type="title"/>
          </p:nvPr>
        </p:nvSpPr>
        <p:spPr>
          <a:xfrm>
            <a:off x="457200" y="34925"/>
            <a:ext cx="8229600" cy="6429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33FF"/>
                </a:solidFill>
              </a:rPr>
              <a:t>Threshold like Response of </a:t>
            </a:r>
            <a:r>
              <a:rPr lang="en-US" sz="3600" dirty="0" err="1" smtClean="0">
                <a:solidFill>
                  <a:srgbClr val="3333FF"/>
                </a:solidFill>
              </a:rPr>
              <a:t>ArF</a:t>
            </a:r>
            <a:r>
              <a:rPr lang="en-US" sz="3600" dirty="0" smtClean="0">
                <a:solidFill>
                  <a:srgbClr val="3333FF"/>
                </a:solidFill>
              </a:rPr>
              <a:t> Resist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20896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39881" y="4421300"/>
            <a:ext cx="838200" cy="1204623"/>
            <a:chOff x="2939881" y="4421300"/>
            <a:chExt cx="838200" cy="1204623"/>
          </a:xfrm>
        </p:grpSpPr>
        <p:sp>
          <p:nvSpPr>
            <p:cNvPr id="2" name="TextBox 1"/>
            <p:cNvSpPr txBox="1"/>
            <p:nvPr/>
          </p:nvSpPr>
          <p:spPr>
            <a:xfrm>
              <a:off x="2939881" y="44213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3" name="Right Arrow 2"/>
            <p:cNvSpPr/>
            <p:nvPr/>
          </p:nvSpPr>
          <p:spPr>
            <a:xfrm rot="13895237" flipH="1" flipV="1">
              <a:off x="3287451" y="5144156"/>
              <a:ext cx="792605" cy="17093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0123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55" y="1063632"/>
            <a:ext cx="8534400" cy="3573914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783881" y="478857"/>
            <a:ext cx="5309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Oil Immersion Microscopy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95" y="4538398"/>
            <a:ext cx="2998848" cy="2319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706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618" y="685800"/>
            <a:ext cx="5850308" cy="17907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For a Rigorous modeling of Proximity Printing limits see: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772" y="2680793"/>
            <a:ext cx="6858000" cy="124182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Simulation of proximity printing</a:t>
            </a:r>
          </a:p>
          <a:p>
            <a:pPr algn="l"/>
            <a:r>
              <a:rPr lang="en-US" dirty="0" smtClean="0"/>
              <a:t>W. Henke, M. Weiss, R. </a:t>
            </a:r>
            <a:r>
              <a:rPr lang="en-US" dirty="0" err="1" smtClean="0"/>
              <a:t>Schwalm</a:t>
            </a:r>
            <a:r>
              <a:rPr lang="en-US" dirty="0" smtClean="0"/>
              <a:t> and J. </a:t>
            </a:r>
            <a:r>
              <a:rPr lang="en-US" dirty="0" err="1" smtClean="0"/>
              <a:t>Pelka</a:t>
            </a:r>
            <a:r>
              <a:rPr lang="en-US" dirty="0" smtClean="0"/>
              <a:t> Microelectronic Engineering 10 (1990) 127-152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3581" y="4198122"/>
                <a:ext cx="8145035" cy="177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Crude relationship between wavelength (l), gap (g) and the minimum width of a feature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 dirty="0" smtClean="0">
                  <a:latin typeface="Cambria Math" panose="02040503050406030204" pitchFamily="18" charset="0"/>
                </a:endParaRPr>
              </a:p>
              <a:p>
                <a:endParaRPr lang="en-US" sz="2100" dirty="0">
                  <a:latin typeface="Cambria Math" panose="02040503050406030204" pitchFamily="18" charset="0"/>
                </a:endParaRPr>
              </a:p>
              <a:p>
                <a:r>
                  <a:rPr lang="en-US" sz="2100" dirty="0"/>
                  <a:t>	</a:t>
                </a:r>
                <a:r>
                  <a:rPr lang="en-US" sz="21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</m:oMath>
                </a14:m>
                <a:r>
                  <a:rPr lang="en-US" sz="2100" dirty="0"/>
                  <a:t>  where k = 1-2</a:t>
                </a:r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1" y="4198122"/>
                <a:ext cx="8145035" cy="1776320"/>
              </a:xfrm>
              <a:prstGeom prst="rect">
                <a:avLst/>
              </a:prstGeom>
              <a:blipFill>
                <a:blip r:embed="rId2"/>
                <a:stretch>
                  <a:fillRect l="-898" t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3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7F6BFC-B4F0-4422-B4BF-4DABE05014CE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000099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Liquid Immersion Lithography </a:t>
            </a:r>
            <a:br>
              <a:rPr lang="en-US" altLang="zh-TW" b="1">
                <a:solidFill>
                  <a:srgbClr val="000099"/>
                </a:solidFill>
                <a:latin typeface="Arial" panose="020B0604020202020204" pitchFamily="34" charset="0"/>
                <a:ea typeface="PMingLiU" panose="02020500000000000000" pitchFamily="18" charset="-120"/>
              </a:rPr>
            </a:br>
            <a:endParaRPr lang="en-US" altLang="zh-TW" b="1">
              <a:solidFill>
                <a:srgbClr val="000099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5991225" y="559117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Source: Nikon</a:t>
            </a:r>
          </a:p>
        </p:txBody>
      </p:sp>
      <p:pic>
        <p:nvPicPr>
          <p:cNvPr id="141317" name="Picture 5" descr="0403MI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5038"/>
            <a:ext cx="7239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203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14" name="Group 2"/>
          <p:cNvGrpSpPr>
            <a:grpSpLocks noChangeAspect="1"/>
          </p:cNvGrpSpPr>
          <p:nvPr/>
        </p:nvGrpSpPr>
        <p:grpSpPr bwMode="auto">
          <a:xfrm>
            <a:off x="3165475" y="1257300"/>
            <a:ext cx="3235325" cy="5067300"/>
            <a:chOff x="1728" y="240"/>
            <a:chExt cx="2544" cy="3984"/>
          </a:xfrm>
        </p:grpSpPr>
        <p:sp>
          <p:nvSpPr>
            <p:cNvPr id="346121" name="Rectangle 3" descr="White marble"/>
            <p:cNvSpPr>
              <a:spLocks noChangeAspect="1" noChangeArrowheads="1"/>
            </p:cNvSpPr>
            <p:nvPr/>
          </p:nvSpPr>
          <p:spPr bwMode="auto">
            <a:xfrm>
              <a:off x="1728" y="3792"/>
              <a:ext cx="2544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6122" name="Group 4"/>
            <p:cNvGrpSpPr>
              <a:grpSpLocks noChangeAspect="1"/>
            </p:cNvGrpSpPr>
            <p:nvPr/>
          </p:nvGrpSpPr>
          <p:grpSpPr bwMode="auto">
            <a:xfrm>
              <a:off x="2496" y="1008"/>
              <a:ext cx="912" cy="2496"/>
              <a:chOff x="2256" y="576"/>
              <a:chExt cx="1152" cy="2784"/>
            </a:xfrm>
          </p:grpSpPr>
          <p:pic>
            <p:nvPicPr>
              <p:cNvPr id="34615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99" t="40833" r="22728" b="15312"/>
              <a:stretch>
                <a:fillRect/>
              </a:stretch>
            </p:blipFill>
            <p:spPr bwMode="auto">
              <a:xfrm rot="-5400000">
                <a:off x="1536" y="1296"/>
                <a:ext cx="2592" cy="1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6158" name="AutoShape 6"/>
              <p:cNvSpPr>
                <a:spLocks noChangeAspect="1" noChangeArrowheads="1"/>
              </p:cNvSpPr>
              <p:nvPr/>
            </p:nvSpPr>
            <p:spPr bwMode="auto">
              <a:xfrm rot="5400000">
                <a:off x="2760" y="2760"/>
                <a:ext cx="288" cy="912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46123" name="Line 7"/>
            <p:cNvSpPr>
              <a:spLocks noChangeAspect="1" noChangeShapeType="1"/>
            </p:cNvSpPr>
            <p:nvPr/>
          </p:nvSpPr>
          <p:spPr bwMode="auto">
            <a:xfrm flipV="1">
              <a:off x="2832" y="67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24" name="Line 8"/>
            <p:cNvSpPr>
              <a:spLocks noChangeAspect="1" noChangeShapeType="1"/>
            </p:cNvSpPr>
            <p:nvPr/>
          </p:nvSpPr>
          <p:spPr bwMode="auto">
            <a:xfrm flipH="1" flipV="1">
              <a:off x="2880" y="67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25" name="Line 9"/>
            <p:cNvSpPr>
              <a:spLocks noChangeAspect="1" noChangeShapeType="1"/>
            </p:cNvSpPr>
            <p:nvPr/>
          </p:nvSpPr>
          <p:spPr bwMode="auto">
            <a:xfrm flipV="1">
              <a:off x="3003" y="5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26" name="AutoShape 10"/>
            <p:cNvSpPr>
              <a:spLocks noChangeAspect="1" noChangeArrowheads="1"/>
            </p:cNvSpPr>
            <p:nvPr/>
          </p:nvSpPr>
          <p:spPr bwMode="auto">
            <a:xfrm>
              <a:off x="2880" y="3840"/>
              <a:ext cx="336" cy="384"/>
            </a:xfrm>
            <a:prstGeom prst="upArrow">
              <a:avLst>
                <a:gd name="adj1" fmla="val 50000"/>
                <a:gd name="adj2" fmla="val 28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6127" name="Group 11"/>
            <p:cNvGrpSpPr>
              <a:grpSpLocks noChangeAspect="1"/>
            </p:cNvGrpSpPr>
            <p:nvPr/>
          </p:nvGrpSpPr>
          <p:grpSpPr bwMode="auto">
            <a:xfrm>
              <a:off x="2928" y="3648"/>
              <a:ext cx="213" cy="165"/>
              <a:chOff x="624" y="3024"/>
              <a:chExt cx="432" cy="336"/>
            </a:xfrm>
          </p:grpSpPr>
          <p:sp>
            <p:nvSpPr>
              <p:cNvPr id="346145" name="Line 12"/>
              <p:cNvSpPr>
                <a:spLocks noChangeAspect="1" noChangeShapeType="1"/>
              </p:cNvSpPr>
              <p:nvPr/>
            </p:nvSpPr>
            <p:spPr bwMode="auto">
              <a:xfrm>
                <a:off x="938" y="3264"/>
                <a:ext cx="2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46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68" y="3264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47" name="Line 14"/>
              <p:cNvSpPr>
                <a:spLocks noChangeAspect="1" noChangeShapeType="1"/>
              </p:cNvSpPr>
              <p:nvPr/>
            </p:nvSpPr>
            <p:spPr bwMode="auto">
              <a:xfrm>
                <a:off x="864" y="3264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6148" name="Group 15"/>
              <p:cNvGrpSpPr>
                <a:grpSpLocks noChangeAspect="1"/>
              </p:cNvGrpSpPr>
              <p:nvPr/>
            </p:nvGrpSpPr>
            <p:grpSpPr bwMode="auto">
              <a:xfrm>
                <a:off x="624" y="3024"/>
                <a:ext cx="432" cy="288"/>
                <a:chOff x="624" y="3024"/>
                <a:chExt cx="432" cy="288"/>
              </a:xfrm>
            </p:grpSpPr>
            <p:sp>
              <p:nvSpPr>
                <p:cNvPr id="346149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3072"/>
                  <a:ext cx="96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50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720" y="3168"/>
                  <a:ext cx="240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51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720" y="307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2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60" y="3024"/>
                  <a:ext cx="56" cy="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3" name="Line 2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3024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4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694" y="31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55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20" y="326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56" name="Line 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12" y="316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6128" name="Line 24"/>
            <p:cNvSpPr>
              <a:spLocks noChangeAspect="1" noChangeShapeType="1"/>
            </p:cNvSpPr>
            <p:nvPr/>
          </p:nvSpPr>
          <p:spPr bwMode="auto">
            <a:xfrm flipV="1">
              <a:off x="3120" y="3216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29" name="Line 25"/>
            <p:cNvSpPr>
              <a:spLocks noChangeAspect="1" noChangeShapeType="1"/>
            </p:cNvSpPr>
            <p:nvPr/>
          </p:nvSpPr>
          <p:spPr bwMode="auto">
            <a:xfrm flipH="1" flipV="1">
              <a:off x="2352" y="326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0" name="Line 26"/>
            <p:cNvSpPr>
              <a:spLocks noChangeAspect="1" noChangeShapeType="1"/>
            </p:cNvSpPr>
            <p:nvPr/>
          </p:nvSpPr>
          <p:spPr bwMode="auto">
            <a:xfrm flipV="1">
              <a:off x="3024" y="345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1" name="Line 27"/>
            <p:cNvSpPr>
              <a:spLocks noChangeAspect="1" noChangeShapeType="1"/>
            </p:cNvSpPr>
            <p:nvPr/>
          </p:nvSpPr>
          <p:spPr bwMode="auto">
            <a:xfrm flipH="1" flipV="1">
              <a:off x="2736" y="345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32" name="Line 28"/>
            <p:cNvSpPr>
              <a:spLocks noChangeAspect="1" noChangeShapeType="1"/>
            </p:cNvSpPr>
            <p:nvPr/>
          </p:nvSpPr>
          <p:spPr bwMode="auto">
            <a:xfrm flipV="1">
              <a:off x="3024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133" name="Group 29"/>
            <p:cNvGrpSpPr>
              <a:grpSpLocks noChangeAspect="1"/>
            </p:cNvGrpSpPr>
            <p:nvPr/>
          </p:nvGrpSpPr>
          <p:grpSpPr bwMode="auto">
            <a:xfrm>
              <a:off x="2688" y="240"/>
              <a:ext cx="672" cy="336"/>
              <a:chOff x="2784" y="165"/>
              <a:chExt cx="516" cy="288"/>
            </a:xfrm>
          </p:grpSpPr>
          <p:grpSp>
            <p:nvGrpSpPr>
              <p:cNvPr id="346134" name="Group 30"/>
              <p:cNvGrpSpPr>
                <a:grpSpLocks noChangeAspect="1"/>
              </p:cNvGrpSpPr>
              <p:nvPr/>
            </p:nvGrpSpPr>
            <p:grpSpPr bwMode="auto">
              <a:xfrm>
                <a:off x="2844" y="327"/>
                <a:ext cx="336" cy="105"/>
                <a:chOff x="2844" y="327"/>
                <a:chExt cx="336" cy="105"/>
              </a:xfrm>
            </p:grpSpPr>
            <p:sp>
              <p:nvSpPr>
                <p:cNvPr id="34614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880" y="336"/>
                  <a:ext cx="288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43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949" y="384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61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844" y="327"/>
                  <a:ext cx="336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46135" name="Group 34"/>
              <p:cNvGrpSpPr>
                <a:grpSpLocks noChangeAspect="1"/>
              </p:cNvGrpSpPr>
              <p:nvPr/>
            </p:nvGrpSpPr>
            <p:grpSpPr bwMode="auto">
              <a:xfrm>
                <a:off x="2829" y="165"/>
                <a:ext cx="384" cy="288"/>
                <a:chOff x="2832" y="144"/>
                <a:chExt cx="384" cy="288"/>
              </a:xfrm>
            </p:grpSpPr>
            <p:sp>
              <p:nvSpPr>
                <p:cNvPr id="346140" name="Line 3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32" y="144"/>
                  <a:ext cx="19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1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3024" y="144"/>
                  <a:ext cx="19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6136" name="Freeform 37"/>
              <p:cNvSpPr>
                <a:spLocks noChangeAspect="1"/>
              </p:cNvSpPr>
              <p:nvPr/>
            </p:nvSpPr>
            <p:spPr bwMode="auto">
              <a:xfrm>
                <a:off x="3204" y="381"/>
                <a:ext cx="96" cy="48"/>
              </a:xfrm>
              <a:custGeom>
                <a:avLst/>
                <a:gdLst>
                  <a:gd name="T0" fmla="*/ 0 w 111"/>
                  <a:gd name="T1" fmla="*/ 1646 h 30"/>
                  <a:gd name="T2" fmla="*/ 20 w 111"/>
                  <a:gd name="T3" fmla="*/ 1848 h 30"/>
                  <a:gd name="T4" fmla="*/ 27 w 111"/>
                  <a:gd name="T5" fmla="*/ 589 h 30"/>
                  <a:gd name="T6" fmla="*/ 30 w 11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" h="30">
                    <a:moveTo>
                      <a:pt x="0" y="24"/>
                    </a:moveTo>
                    <a:cubicBezTo>
                      <a:pt x="31" y="28"/>
                      <a:pt x="41" y="30"/>
                      <a:pt x="75" y="27"/>
                    </a:cubicBezTo>
                    <a:cubicBezTo>
                      <a:pt x="90" y="23"/>
                      <a:pt x="93" y="20"/>
                      <a:pt x="102" y="9"/>
                    </a:cubicBezTo>
                    <a:cubicBezTo>
                      <a:pt x="105" y="6"/>
                      <a:pt x="111" y="0"/>
                      <a:pt x="11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37" name="Freeform 38"/>
              <p:cNvSpPr>
                <a:spLocks noChangeAspect="1"/>
              </p:cNvSpPr>
              <p:nvPr/>
            </p:nvSpPr>
            <p:spPr bwMode="auto">
              <a:xfrm>
                <a:off x="3132" y="291"/>
                <a:ext cx="96" cy="48"/>
              </a:xfrm>
              <a:custGeom>
                <a:avLst/>
                <a:gdLst>
                  <a:gd name="T0" fmla="*/ 0 w 111"/>
                  <a:gd name="T1" fmla="*/ 1646 h 30"/>
                  <a:gd name="T2" fmla="*/ 20 w 111"/>
                  <a:gd name="T3" fmla="*/ 1848 h 30"/>
                  <a:gd name="T4" fmla="*/ 27 w 111"/>
                  <a:gd name="T5" fmla="*/ 589 h 30"/>
                  <a:gd name="T6" fmla="*/ 30 w 11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" h="30">
                    <a:moveTo>
                      <a:pt x="0" y="24"/>
                    </a:moveTo>
                    <a:cubicBezTo>
                      <a:pt x="31" y="28"/>
                      <a:pt x="41" y="30"/>
                      <a:pt x="75" y="27"/>
                    </a:cubicBezTo>
                    <a:cubicBezTo>
                      <a:pt x="90" y="23"/>
                      <a:pt x="93" y="20"/>
                      <a:pt x="102" y="9"/>
                    </a:cubicBezTo>
                    <a:cubicBezTo>
                      <a:pt x="105" y="6"/>
                      <a:pt x="111" y="0"/>
                      <a:pt x="11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38" name="Freeform 39"/>
              <p:cNvSpPr>
                <a:spLocks noChangeAspect="1"/>
              </p:cNvSpPr>
              <p:nvPr/>
            </p:nvSpPr>
            <p:spPr bwMode="auto">
              <a:xfrm rot="2700000">
                <a:off x="2760" y="369"/>
                <a:ext cx="96" cy="48"/>
              </a:xfrm>
              <a:custGeom>
                <a:avLst/>
                <a:gdLst>
                  <a:gd name="T0" fmla="*/ 0 w 111"/>
                  <a:gd name="T1" fmla="*/ 1646 h 30"/>
                  <a:gd name="T2" fmla="*/ 20 w 111"/>
                  <a:gd name="T3" fmla="*/ 1848 h 30"/>
                  <a:gd name="T4" fmla="*/ 27 w 111"/>
                  <a:gd name="T5" fmla="*/ 589 h 30"/>
                  <a:gd name="T6" fmla="*/ 30 w 11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" h="30">
                    <a:moveTo>
                      <a:pt x="0" y="24"/>
                    </a:moveTo>
                    <a:cubicBezTo>
                      <a:pt x="31" y="28"/>
                      <a:pt x="41" y="30"/>
                      <a:pt x="75" y="27"/>
                    </a:cubicBezTo>
                    <a:cubicBezTo>
                      <a:pt x="90" y="23"/>
                      <a:pt x="93" y="20"/>
                      <a:pt x="102" y="9"/>
                    </a:cubicBezTo>
                    <a:cubicBezTo>
                      <a:pt x="105" y="6"/>
                      <a:pt x="111" y="0"/>
                      <a:pt x="11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39" name="Freeform 40"/>
              <p:cNvSpPr>
                <a:spLocks noChangeAspect="1"/>
              </p:cNvSpPr>
              <p:nvPr/>
            </p:nvSpPr>
            <p:spPr bwMode="auto">
              <a:xfrm rot="2183061">
                <a:off x="2817" y="273"/>
                <a:ext cx="96" cy="48"/>
              </a:xfrm>
              <a:custGeom>
                <a:avLst/>
                <a:gdLst>
                  <a:gd name="T0" fmla="*/ 0 w 111"/>
                  <a:gd name="T1" fmla="*/ 1646 h 30"/>
                  <a:gd name="T2" fmla="*/ 20 w 111"/>
                  <a:gd name="T3" fmla="*/ 1848 h 30"/>
                  <a:gd name="T4" fmla="*/ 27 w 111"/>
                  <a:gd name="T5" fmla="*/ 589 h 30"/>
                  <a:gd name="T6" fmla="*/ 30 w 11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" h="30">
                    <a:moveTo>
                      <a:pt x="0" y="24"/>
                    </a:moveTo>
                    <a:cubicBezTo>
                      <a:pt x="31" y="28"/>
                      <a:pt x="41" y="30"/>
                      <a:pt x="75" y="27"/>
                    </a:cubicBezTo>
                    <a:cubicBezTo>
                      <a:pt x="90" y="23"/>
                      <a:pt x="93" y="20"/>
                      <a:pt x="102" y="9"/>
                    </a:cubicBezTo>
                    <a:cubicBezTo>
                      <a:pt x="105" y="6"/>
                      <a:pt x="111" y="0"/>
                      <a:pt x="111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6115" name="Text Box 41"/>
          <p:cNvSpPr txBox="1">
            <a:spLocks noChangeArrowheads="1"/>
          </p:cNvSpPr>
          <p:nvPr/>
        </p:nvSpPr>
        <p:spPr bwMode="auto">
          <a:xfrm>
            <a:off x="2362200" y="4572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cs typeface="Arial" pitchFamily="34" charset="0"/>
              </a:rPr>
              <a:t>Immersion Microscopy</a:t>
            </a:r>
          </a:p>
        </p:txBody>
      </p:sp>
      <p:sp>
        <p:nvSpPr>
          <p:cNvPr id="346116" name="Line 42"/>
          <p:cNvSpPr>
            <a:spLocks noChangeShapeType="1"/>
          </p:cNvSpPr>
          <p:nvPr/>
        </p:nvSpPr>
        <p:spPr bwMode="auto">
          <a:xfrm>
            <a:off x="2743200" y="5029200"/>
            <a:ext cx="1143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6117" name="Text Box 43"/>
          <p:cNvSpPr txBox="1">
            <a:spLocks noChangeArrowheads="1"/>
          </p:cNvSpPr>
          <p:nvPr/>
        </p:nvSpPr>
        <p:spPr bwMode="auto">
          <a:xfrm>
            <a:off x="1143000" y="4724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cs typeface="Arial" pitchFamily="34" charset="0"/>
              </a:rPr>
              <a:t>Fluid Here!</a:t>
            </a:r>
          </a:p>
        </p:txBody>
      </p:sp>
      <p:grpSp>
        <p:nvGrpSpPr>
          <p:cNvPr id="1075244" name="Group 44"/>
          <p:cNvGrpSpPr>
            <a:grpSpLocks/>
          </p:cNvGrpSpPr>
          <p:nvPr/>
        </p:nvGrpSpPr>
        <p:grpSpPr bwMode="auto">
          <a:xfrm>
            <a:off x="5638800" y="4038600"/>
            <a:ext cx="3200400" cy="1371600"/>
            <a:chOff x="3552" y="2544"/>
            <a:chExt cx="2016" cy="864"/>
          </a:xfrm>
        </p:grpSpPr>
        <p:sp>
          <p:nvSpPr>
            <p:cNvPr id="346119" name="Line 45"/>
            <p:cNvSpPr>
              <a:spLocks noChangeShapeType="1"/>
            </p:cNvSpPr>
            <p:nvPr/>
          </p:nvSpPr>
          <p:spPr bwMode="auto">
            <a:xfrm flipV="1">
              <a:off x="3552" y="3072"/>
              <a:ext cx="864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120" name="Text Box 46" descr="Blue tissue paper"/>
            <p:cNvSpPr txBox="1">
              <a:spLocks noChangeArrowheads="1"/>
            </p:cNvSpPr>
            <p:nvPr/>
          </p:nvSpPr>
          <p:spPr bwMode="auto">
            <a:xfrm>
              <a:off x="4176" y="2544"/>
              <a:ext cx="1392" cy="524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cs typeface="Arial" pitchFamily="34" charset="0"/>
                </a:rPr>
                <a:t>More orders are  captured!!!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75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5452" r="43803" b="9042"/>
          <a:stretch>
            <a:fillRect/>
          </a:stretch>
        </p:blipFill>
        <p:spPr bwMode="auto">
          <a:xfrm>
            <a:off x="3657600" y="1746250"/>
            <a:ext cx="198120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048000" y="6435725"/>
            <a:ext cx="3048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2743200" y="1635125"/>
            <a:ext cx="3505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141" name="AutoShape 5"/>
          <p:cNvSpPr>
            <a:spLocks noChangeArrowheads="1"/>
          </p:cNvSpPr>
          <p:nvPr/>
        </p:nvSpPr>
        <p:spPr bwMode="auto">
          <a:xfrm>
            <a:off x="4267200" y="914400"/>
            <a:ext cx="533400" cy="609600"/>
          </a:xfrm>
          <a:prstGeom prst="downArrow">
            <a:avLst>
              <a:gd name="adj1" fmla="val 50000"/>
              <a:gd name="adj2" fmla="val 28571"/>
            </a:avLst>
          </a:prstGeom>
          <a:solidFill>
            <a:schemeClr val="hlink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4033838" y="18018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4538663" y="1797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7256" name="Group 8"/>
          <p:cNvGrpSpPr>
            <a:grpSpLocks/>
          </p:cNvGrpSpPr>
          <p:nvPr/>
        </p:nvGrpSpPr>
        <p:grpSpPr bwMode="auto">
          <a:xfrm>
            <a:off x="304800" y="5216525"/>
            <a:ext cx="3124200" cy="685800"/>
            <a:chOff x="192" y="3286"/>
            <a:chExt cx="1968" cy="432"/>
          </a:xfrm>
        </p:grpSpPr>
        <p:sp>
          <p:nvSpPr>
            <p:cNvPr id="347155" name="Line 9"/>
            <p:cNvSpPr>
              <a:spLocks noChangeShapeType="1"/>
            </p:cNvSpPr>
            <p:nvPr/>
          </p:nvSpPr>
          <p:spPr bwMode="auto">
            <a:xfrm>
              <a:off x="1440" y="3478"/>
              <a:ext cx="72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6" name="Text Box 10"/>
            <p:cNvSpPr txBox="1">
              <a:spLocks noChangeArrowheads="1"/>
            </p:cNvSpPr>
            <p:nvPr/>
          </p:nvSpPr>
          <p:spPr bwMode="auto">
            <a:xfrm>
              <a:off x="192" y="328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cs typeface="Arial" pitchFamily="34" charset="0"/>
                </a:rPr>
                <a:t>Fluid is here!?</a:t>
              </a:r>
            </a:p>
          </p:txBody>
        </p:sp>
      </p:grpSp>
      <p:sp>
        <p:nvSpPr>
          <p:cNvPr id="347145" name="Text Box 11"/>
          <p:cNvSpPr txBox="1">
            <a:spLocks noChangeArrowheads="1"/>
          </p:cNvSpPr>
          <p:nvPr/>
        </p:nvSpPr>
        <p:spPr bwMode="auto">
          <a:xfrm>
            <a:off x="6384925" y="13716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cs typeface="Arial" pitchFamily="34" charset="0"/>
              </a:rPr>
              <a:t>Mask</a:t>
            </a:r>
          </a:p>
        </p:txBody>
      </p:sp>
      <p:sp>
        <p:nvSpPr>
          <p:cNvPr id="347146" name="Text Box 12"/>
          <p:cNvSpPr txBox="1">
            <a:spLocks noChangeArrowheads="1"/>
          </p:cNvSpPr>
          <p:nvPr/>
        </p:nvSpPr>
        <p:spPr bwMode="auto">
          <a:xfrm>
            <a:off x="6232525" y="6172200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>
                <a:cs typeface="Arial" pitchFamily="34" charset="0"/>
              </a:rPr>
              <a:t>Wafer</a:t>
            </a:r>
          </a:p>
        </p:txBody>
      </p:sp>
      <p:sp>
        <p:nvSpPr>
          <p:cNvPr id="347147" name="Line 13"/>
          <p:cNvSpPr>
            <a:spLocks noChangeShapeType="1"/>
          </p:cNvSpPr>
          <p:nvPr/>
        </p:nvSpPr>
        <p:spPr bwMode="auto">
          <a:xfrm flipH="1">
            <a:off x="3976688" y="1873250"/>
            <a:ext cx="533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8" name="Line 14"/>
          <p:cNvSpPr>
            <a:spLocks noChangeShapeType="1"/>
          </p:cNvSpPr>
          <p:nvPr/>
        </p:nvSpPr>
        <p:spPr bwMode="auto">
          <a:xfrm>
            <a:off x="4529138" y="1863725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9" name="Line 15"/>
          <p:cNvSpPr>
            <a:spLocks noChangeShapeType="1"/>
          </p:cNvSpPr>
          <p:nvPr/>
        </p:nvSpPr>
        <p:spPr bwMode="auto">
          <a:xfrm>
            <a:off x="4548188" y="1863725"/>
            <a:ext cx="5715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0" name="Rectangle 16"/>
          <p:cNvSpPr>
            <a:spLocks noChangeArrowheads="1"/>
          </p:cNvSpPr>
          <p:nvPr/>
        </p:nvSpPr>
        <p:spPr bwMode="auto">
          <a:xfrm>
            <a:off x="4557713" y="2616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151" name="Text Box 17"/>
          <p:cNvSpPr txBox="1">
            <a:spLocks noChangeArrowheads="1"/>
          </p:cNvSpPr>
          <p:nvPr/>
        </p:nvSpPr>
        <p:spPr bwMode="auto">
          <a:xfrm>
            <a:off x="2209800" y="2286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  <a:cs typeface="Arial" pitchFamily="34" charset="0"/>
              </a:rPr>
              <a:t>Immersion Lithography</a:t>
            </a:r>
          </a:p>
        </p:txBody>
      </p:sp>
      <p:grpSp>
        <p:nvGrpSpPr>
          <p:cNvPr id="1077266" name="Group 18"/>
          <p:cNvGrpSpPr>
            <a:grpSpLocks/>
          </p:cNvGrpSpPr>
          <p:nvPr/>
        </p:nvGrpSpPr>
        <p:grpSpPr bwMode="auto">
          <a:xfrm>
            <a:off x="5181600" y="2133600"/>
            <a:ext cx="2819400" cy="1219200"/>
            <a:chOff x="3408" y="1344"/>
            <a:chExt cx="2016" cy="768"/>
          </a:xfrm>
        </p:grpSpPr>
        <p:sp>
          <p:nvSpPr>
            <p:cNvPr id="347153" name="Line 19"/>
            <p:cNvSpPr>
              <a:spLocks noChangeShapeType="1"/>
            </p:cNvSpPr>
            <p:nvPr/>
          </p:nvSpPr>
          <p:spPr bwMode="auto">
            <a:xfrm flipV="1">
              <a:off x="3408" y="1776"/>
              <a:ext cx="864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154" name="Text Box 20" descr="Blue tissue paper"/>
            <p:cNvSpPr txBox="1">
              <a:spLocks noChangeArrowheads="1"/>
            </p:cNvSpPr>
            <p:nvPr/>
          </p:nvSpPr>
          <p:spPr bwMode="auto">
            <a:xfrm>
              <a:off x="4272" y="1344"/>
              <a:ext cx="1152" cy="75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1" u="sng">
                  <a:cs typeface="Arial" pitchFamily="34" charset="0"/>
                </a:rPr>
                <a:t>No</a:t>
              </a:r>
              <a:r>
                <a:rPr lang="en-US" altLang="en-US" b="1">
                  <a:cs typeface="Arial" pitchFamily="34" charset="0"/>
                </a:rPr>
                <a:t>  </a:t>
              </a:r>
              <a:r>
                <a:rPr lang="en-US" altLang="en-US">
                  <a:cs typeface="Arial" pitchFamily="34" charset="0"/>
                </a:rPr>
                <a:t>new  rays are captured!!!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57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AutoShape 2"/>
          <p:cNvSpPr>
            <a:spLocks noChangeArrowheads="1"/>
          </p:cNvSpPr>
          <p:nvPr/>
        </p:nvSpPr>
        <p:spPr bwMode="auto">
          <a:xfrm>
            <a:off x="1828800" y="4953000"/>
            <a:ext cx="3352800" cy="1600200"/>
          </a:xfrm>
          <a:prstGeom prst="rightArrow">
            <a:avLst>
              <a:gd name="adj1" fmla="val 50000"/>
              <a:gd name="adj2" fmla="val 5238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53425" cy="59372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solidFill>
                  <a:srgbClr val="3333FF"/>
                </a:solidFill>
              </a:rPr>
              <a:t>Chemist’s View of Immersion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81000" y="1274763"/>
            <a:ext cx="8381499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Adding  water to the space between the final lens and the wafer </a:t>
            </a:r>
            <a:r>
              <a:rPr lang="en-US" altLang="en-US" u="sng" dirty="0" smtClean="0"/>
              <a:t>does not</a:t>
            </a:r>
            <a:r>
              <a:rPr lang="en-US" altLang="en-US" dirty="0" smtClean="0"/>
              <a:t> improve resolution.</a:t>
            </a:r>
          </a:p>
          <a:p>
            <a:pPr eaLnBrk="1" hangingPunct="1"/>
            <a:r>
              <a:rPr lang="en-US" altLang="en-US" dirty="0" smtClean="0"/>
              <a:t> It </a:t>
            </a:r>
            <a:r>
              <a:rPr lang="en-US" altLang="en-US" u="sng" dirty="0" smtClean="0"/>
              <a:t>does</a:t>
            </a:r>
            <a:r>
              <a:rPr lang="en-US" altLang="en-US" dirty="0" smtClean="0"/>
              <a:t> improve depth of focus and therefore process latitude</a:t>
            </a:r>
          </a:p>
          <a:p>
            <a:pPr eaLnBrk="1" hangingPunct="1"/>
            <a:r>
              <a:rPr lang="en-US" altLang="en-US" dirty="0" smtClean="0"/>
              <a:t>It </a:t>
            </a:r>
            <a:r>
              <a:rPr lang="en-US" altLang="en-US" u="sng" dirty="0" smtClean="0"/>
              <a:t>does </a:t>
            </a:r>
            <a:r>
              <a:rPr lang="en-US" altLang="en-US" dirty="0" smtClean="0"/>
              <a:t>allow design of high NA lenses that would otherwise not work!</a:t>
            </a:r>
          </a:p>
        </p:txBody>
      </p:sp>
      <p:sp>
        <p:nvSpPr>
          <p:cNvPr id="349189" name="Text Box 6"/>
          <p:cNvSpPr txBox="1">
            <a:spLocks noChangeArrowheads="1"/>
          </p:cNvSpPr>
          <p:nvPr/>
        </p:nvSpPr>
        <p:spPr bwMode="auto">
          <a:xfrm>
            <a:off x="1828800" y="5481638"/>
            <a:ext cx="3352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   Immersion Lens</a:t>
            </a:r>
          </a:p>
        </p:txBody>
      </p:sp>
      <p:pic>
        <p:nvPicPr>
          <p:cNvPr id="3491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7013"/>
            <a:ext cx="2667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5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angle &amp; total internal reflection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6572"/>
          <a:stretch/>
        </p:blipFill>
        <p:spPr>
          <a:xfrm>
            <a:off x="381000" y="1219200"/>
            <a:ext cx="8763000" cy="3818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114800"/>
            <a:ext cx="6781800" cy="2098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63246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https://en.wikipedia.org/wiki/Total_internal_reflection</a:t>
            </a:r>
          </a:p>
        </p:txBody>
      </p:sp>
    </p:spTree>
    <p:extLst>
      <p:ext uri="{BB962C8B-B14F-4D97-AF65-F5344CB8AC3E}">
        <p14:creationId xmlns:p14="http://schemas.microsoft.com/office/powerpoint/2010/main" val="3220489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56"/>
            <a:ext cx="8712022" cy="67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74233" y="5038673"/>
            <a:ext cx="2336678" cy="1246471"/>
            <a:chOff x="1774233" y="5038673"/>
            <a:chExt cx="2336678" cy="1246471"/>
          </a:xfrm>
        </p:grpSpPr>
        <p:sp>
          <p:nvSpPr>
            <p:cNvPr id="2" name="Right Arrow 1"/>
            <p:cNvSpPr/>
            <p:nvPr/>
          </p:nvSpPr>
          <p:spPr>
            <a:xfrm rot="19011266">
              <a:off x="1774233" y="5038673"/>
              <a:ext cx="1422279" cy="625604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/>
            <p:cNvSpPr/>
            <p:nvPr/>
          </p:nvSpPr>
          <p:spPr>
            <a:xfrm rot="19011266">
              <a:off x="2688632" y="5659540"/>
              <a:ext cx="1422279" cy="625604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4423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0" y="6584950"/>
            <a:ext cx="571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92075" y="6635750"/>
            <a:ext cx="30305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1200" b="1">
                <a:solidFill>
                  <a:srgbClr val="FFFFFF"/>
                </a:solidFill>
                <a:latin typeface="Helvetica" pitchFamily="34" charset="0"/>
                <a:ea typeface="ＭＳ Ｐゴシック" pitchFamily="34" charset="-128"/>
                <a:cs typeface="Arial" pitchFamily="34" charset="0"/>
              </a:rPr>
              <a:t>SPIE 2003  Feb.28  Santa Clara      ML5048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3127375" y="6635750"/>
            <a:ext cx="50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1200" b="1">
                <a:solidFill>
                  <a:srgbClr val="FFFFFF"/>
                </a:solidFill>
                <a:latin typeface="Helvetica" pitchFamily="34" charset="0"/>
                <a:ea typeface="ＭＳ Ｐゴシック" pitchFamily="34" charset="-128"/>
                <a:cs typeface="Arial" pitchFamily="34" charset="0"/>
              </a:rPr>
              <a:t>-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17" name="Rectangle 9"/>
          <p:cNvSpPr>
            <a:spLocks noChangeArrowheads="1"/>
          </p:cNvSpPr>
          <p:nvPr/>
        </p:nvSpPr>
        <p:spPr bwMode="auto">
          <a:xfrm>
            <a:off x="3178175" y="6635750"/>
            <a:ext cx="13144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1200" b="1">
                <a:solidFill>
                  <a:srgbClr val="FFFFFF"/>
                </a:solidFill>
                <a:latin typeface="Helvetica" pitchFamily="34" charset="0"/>
                <a:ea typeface="ＭＳ Ｐゴシック" pitchFamily="34" charset="-128"/>
                <a:cs typeface="Arial" pitchFamily="34" charset="0"/>
              </a:rPr>
              <a:t>68  Ohmura et. al. 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18" name="Rectangle 10"/>
          <p:cNvSpPr>
            <a:spLocks noChangeArrowheads="1"/>
          </p:cNvSpPr>
          <p:nvPr/>
        </p:nvSpPr>
        <p:spPr bwMode="auto">
          <a:xfrm>
            <a:off x="3387725" y="6648450"/>
            <a:ext cx="3352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ja-JP" altLang="en-US" sz="1200" b="1">
                <a:solidFill>
                  <a:srgbClr val="FFFFFF"/>
                </a:solidFill>
                <a:latin typeface="ＭＳ Ｐゴシック" pitchFamily="34" charset="-128"/>
                <a:ea typeface="ＭＳ Ｐゴシック" pitchFamily="34" charset="-128"/>
                <a:cs typeface="Arial" pitchFamily="34" charset="0"/>
              </a:rPr>
              <a:t>　　　　　　　　　　　　　　　　　　　　　　</a:t>
            </a:r>
            <a:endParaRPr kumimoji="1" lang="ja-JP" altLang="en-US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19" name="Rectangle 11"/>
          <p:cNvSpPr>
            <a:spLocks noChangeArrowheads="1"/>
          </p:cNvSpPr>
          <p:nvPr/>
        </p:nvSpPr>
        <p:spPr bwMode="auto">
          <a:xfrm>
            <a:off x="92075" y="6835775"/>
            <a:ext cx="304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ja-JP" altLang="en-US" sz="1200" b="1">
                <a:solidFill>
                  <a:srgbClr val="FFFFFF"/>
                </a:solidFill>
                <a:latin typeface="ＭＳ Ｐゴシック" pitchFamily="34" charset="-128"/>
                <a:ea typeface="ＭＳ Ｐゴシック" pitchFamily="34" charset="-128"/>
                <a:cs typeface="Arial" pitchFamily="34" charset="0"/>
              </a:rPr>
              <a:t>　　</a:t>
            </a:r>
            <a:endParaRPr kumimoji="1" lang="ja-JP" altLang="en-US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502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914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21" name="Rectangle 13"/>
          <p:cNvSpPr>
            <a:spLocks noChangeArrowheads="1"/>
          </p:cNvSpPr>
          <p:nvPr/>
        </p:nvSpPr>
        <p:spPr bwMode="auto">
          <a:xfrm>
            <a:off x="7569200" y="6692900"/>
            <a:ext cx="4921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22" name="Rectangle 14"/>
          <p:cNvSpPr>
            <a:spLocks noChangeArrowheads="1"/>
          </p:cNvSpPr>
          <p:nvPr/>
        </p:nvSpPr>
        <p:spPr bwMode="auto">
          <a:xfrm>
            <a:off x="7569200" y="6683375"/>
            <a:ext cx="349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900">
                <a:solidFill>
                  <a:srgbClr val="F7ECCD"/>
                </a:solidFill>
                <a:latin typeface="Helvetica" pitchFamily="34" charset="0"/>
                <a:ea typeface="ＭＳ Ｐゴシック" pitchFamily="34" charset="-128"/>
                <a:cs typeface="Arial" pitchFamily="34" charset="0"/>
              </a:rPr>
              <a:t>Slide 1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23" name="Rectangle 15"/>
          <p:cNvSpPr>
            <a:spLocks noChangeArrowheads="1"/>
          </p:cNvSpPr>
          <p:nvPr/>
        </p:nvSpPr>
        <p:spPr bwMode="auto">
          <a:xfrm>
            <a:off x="785813" y="2005013"/>
            <a:ext cx="7548562" cy="38369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204913" y="2374900"/>
            <a:ext cx="1587" cy="2932113"/>
          </a:xfrm>
          <a:prstGeom prst="line">
            <a:avLst/>
          </a:prstGeom>
          <a:noFill/>
          <a:ln w="34925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5" name="Freeform 17"/>
          <p:cNvSpPr>
            <a:spLocks/>
          </p:cNvSpPr>
          <p:nvPr/>
        </p:nvSpPr>
        <p:spPr bwMode="auto">
          <a:xfrm>
            <a:off x="1127125" y="2160588"/>
            <a:ext cx="153988" cy="231775"/>
          </a:xfrm>
          <a:custGeom>
            <a:avLst/>
            <a:gdLst>
              <a:gd name="T0" fmla="*/ 0 w 97"/>
              <a:gd name="T1" fmla="*/ 2147483647 h 146"/>
              <a:gd name="T2" fmla="*/ 2147483647 w 97"/>
              <a:gd name="T3" fmla="*/ 0 h 146"/>
              <a:gd name="T4" fmla="*/ 2147483647 w 97"/>
              <a:gd name="T5" fmla="*/ 2147483647 h 146"/>
              <a:gd name="T6" fmla="*/ 0 w 97"/>
              <a:gd name="T7" fmla="*/ 2147483647 h 1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146">
                <a:moveTo>
                  <a:pt x="0" y="146"/>
                </a:moveTo>
                <a:lnTo>
                  <a:pt x="49" y="0"/>
                </a:lnTo>
                <a:lnTo>
                  <a:pt x="97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1204913" y="5307013"/>
            <a:ext cx="6862762" cy="1587"/>
          </a:xfrm>
          <a:prstGeom prst="line">
            <a:avLst/>
          </a:prstGeom>
          <a:noFill/>
          <a:ln w="34925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7" name="Freeform 19"/>
          <p:cNvSpPr>
            <a:spLocks/>
          </p:cNvSpPr>
          <p:nvPr/>
        </p:nvSpPr>
        <p:spPr bwMode="auto">
          <a:xfrm>
            <a:off x="8050213" y="5229225"/>
            <a:ext cx="231775" cy="153988"/>
          </a:xfrm>
          <a:custGeom>
            <a:avLst/>
            <a:gdLst>
              <a:gd name="T0" fmla="*/ 0 w 146"/>
              <a:gd name="T1" fmla="*/ 0 h 97"/>
              <a:gd name="T2" fmla="*/ 2147483647 w 146"/>
              <a:gd name="T3" fmla="*/ 2147483647 h 97"/>
              <a:gd name="T4" fmla="*/ 0 w 146"/>
              <a:gd name="T5" fmla="*/ 2147483647 h 97"/>
              <a:gd name="T6" fmla="*/ 0 w 146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6" h="97">
                <a:moveTo>
                  <a:pt x="0" y="0"/>
                </a:moveTo>
                <a:lnTo>
                  <a:pt x="146" y="49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1676400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>
            <a:off x="2620963" y="5243513"/>
            <a:ext cx="1587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>
            <a:off x="3092450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>
            <a:off x="3563938" y="5243513"/>
            <a:ext cx="1587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4035425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>
            <a:off x="4506913" y="5243513"/>
            <a:ext cx="1587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>
            <a:off x="4978400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5" name="Line 27"/>
          <p:cNvSpPr>
            <a:spLocks noChangeShapeType="1"/>
          </p:cNvSpPr>
          <p:nvPr/>
        </p:nvSpPr>
        <p:spPr bwMode="auto">
          <a:xfrm>
            <a:off x="5451475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5922963" y="5243513"/>
            <a:ext cx="1587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>
            <a:off x="6394450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>
            <a:off x="2149475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39" name="Line 31"/>
          <p:cNvSpPr>
            <a:spLocks noChangeShapeType="1"/>
          </p:cNvSpPr>
          <p:nvPr/>
        </p:nvSpPr>
        <p:spPr bwMode="auto">
          <a:xfrm>
            <a:off x="6865938" y="5243513"/>
            <a:ext cx="1587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40" name="Rectangle 32"/>
          <p:cNvSpPr>
            <a:spLocks noChangeArrowheads="1"/>
          </p:cNvSpPr>
          <p:nvPr/>
        </p:nvSpPr>
        <p:spPr bwMode="auto">
          <a:xfrm>
            <a:off x="1333500" y="5311775"/>
            <a:ext cx="6905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900" b="1">
                <a:solidFill>
                  <a:srgbClr val="E8E8E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0.6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1" name="Rectangle 33"/>
          <p:cNvSpPr>
            <a:spLocks noChangeArrowheads="1"/>
          </p:cNvSpPr>
          <p:nvPr/>
        </p:nvSpPr>
        <p:spPr bwMode="auto">
          <a:xfrm>
            <a:off x="2276475" y="5311775"/>
            <a:ext cx="6905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900" b="1">
                <a:solidFill>
                  <a:srgbClr val="E8E8E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0.7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2" name="Rectangle 34"/>
          <p:cNvSpPr>
            <a:spLocks noChangeArrowheads="1"/>
          </p:cNvSpPr>
          <p:nvPr/>
        </p:nvSpPr>
        <p:spPr bwMode="auto">
          <a:xfrm>
            <a:off x="3219450" y="5311775"/>
            <a:ext cx="6905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900" b="1">
                <a:solidFill>
                  <a:srgbClr val="E8E8E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0.8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3" name="Rectangle 35"/>
          <p:cNvSpPr>
            <a:spLocks noChangeArrowheads="1"/>
          </p:cNvSpPr>
          <p:nvPr/>
        </p:nvSpPr>
        <p:spPr bwMode="auto">
          <a:xfrm>
            <a:off x="4164013" y="5311775"/>
            <a:ext cx="6905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900" b="1">
                <a:solidFill>
                  <a:srgbClr val="E8E8E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0.9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4" name="Rectangle 36"/>
          <p:cNvSpPr>
            <a:spLocks noChangeArrowheads="1"/>
          </p:cNvSpPr>
          <p:nvPr/>
        </p:nvSpPr>
        <p:spPr bwMode="auto">
          <a:xfrm>
            <a:off x="5106988" y="5311775"/>
            <a:ext cx="6905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900" b="1">
                <a:solidFill>
                  <a:srgbClr val="E8E8E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1.0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5" name="Rectangle 37"/>
          <p:cNvSpPr>
            <a:spLocks noChangeArrowheads="1"/>
          </p:cNvSpPr>
          <p:nvPr/>
        </p:nvSpPr>
        <p:spPr bwMode="auto">
          <a:xfrm>
            <a:off x="6049963" y="5311775"/>
            <a:ext cx="6905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900" b="1">
                <a:solidFill>
                  <a:srgbClr val="E8E8E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1.1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6" name="Line 38"/>
          <p:cNvSpPr>
            <a:spLocks noChangeShapeType="1"/>
          </p:cNvSpPr>
          <p:nvPr/>
        </p:nvSpPr>
        <p:spPr bwMode="auto">
          <a:xfrm>
            <a:off x="7337425" y="5243513"/>
            <a:ext cx="1588" cy="158750"/>
          </a:xfrm>
          <a:prstGeom prst="line">
            <a:avLst/>
          </a:prstGeom>
          <a:noFill/>
          <a:ln w="11113">
            <a:solidFill>
              <a:srgbClr val="E8E8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47" name="Rectangle 39"/>
          <p:cNvSpPr>
            <a:spLocks noChangeArrowheads="1"/>
          </p:cNvSpPr>
          <p:nvPr/>
        </p:nvSpPr>
        <p:spPr bwMode="auto">
          <a:xfrm>
            <a:off x="6994525" y="5311775"/>
            <a:ext cx="6905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900" b="1">
                <a:solidFill>
                  <a:srgbClr val="E8E8E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1.2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8" name="Rectangle 40"/>
          <p:cNvSpPr>
            <a:spLocks noChangeArrowheads="1"/>
          </p:cNvSpPr>
          <p:nvPr/>
        </p:nvSpPr>
        <p:spPr bwMode="auto">
          <a:xfrm>
            <a:off x="2311400" y="155575"/>
            <a:ext cx="464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600" b="1" i="1">
                <a:solidFill>
                  <a:srgbClr val="500000"/>
                </a:solidFill>
                <a:latin typeface="Helvetica" pitchFamily="34" charset="0"/>
                <a:ea typeface="ＭＳ Ｐゴシック" pitchFamily="34" charset="-128"/>
                <a:cs typeface="Arial" pitchFamily="34" charset="0"/>
              </a:rPr>
              <a:t>Lens diameter vs. NA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49" name="Rectangle 41"/>
          <p:cNvSpPr>
            <a:spLocks noChangeArrowheads="1"/>
          </p:cNvSpPr>
          <p:nvPr/>
        </p:nvSpPr>
        <p:spPr bwMode="auto">
          <a:xfrm>
            <a:off x="406400" y="25400"/>
            <a:ext cx="8461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50" name="Rectangle 42"/>
          <p:cNvSpPr>
            <a:spLocks noChangeArrowheads="1"/>
          </p:cNvSpPr>
          <p:nvPr/>
        </p:nvSpPr>
        <p:spPr bwMode="auto">
          <a:xfrm>
            <a:off x="381000" y="0"/>
            <a:ext cx="84613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51" name="Rectangle 43"/>
          <p:cNvSpPr>
            <a:spLocks noChangeArrowheads="1"/>
          </p:cNvSpPr>
          <p:nvPr/>
        </p:nvSpPr>
        <p:spPr bwMode="auto">
          <a:xfrm>
            <a:off x="2286000" y="130175"/>
            <a:ext cx="464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600" b="1" i="1">
                <a:solidFill>
                  <a:srgbClr val="EBEB4D"/>
                </a:solidFill>
                <a:latin typeface="Helvetica" pitchFamily="34" charset="0"/>
                <a:ea typeface="ＭＳ Ｐゴシック" pitchFamily="34" charset="-128"/>
                <a:cs typeface="Arial" pitchFamily="34" charset="0"/>
              </a:rPr>
              <a:t>Lens diameter vs. NA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52" name="Rectangle 44"/>
          <p:cNvSpPr>
            <a:spLocks noChangeArrowheads="1"/>
          </p:cNvSpPr>
          <p:nvPr/>
        </p:nvSpPr>
        <p:spPr bwMode="auto">
          <a:xfrm>
            <a:off x="7848600" y="5410200"/>
            <a:ext cx="106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53" name="Rectangle 45"/>
          <p:cNvSpPr>
            <a:spLocks noChangeArrowheads="1"/>
          </p:cNvSpPr>
          <p:nvPr/>
        </p:nvSpPr>
        <p:spPr bwMode="auto">
          <a:xfrm>
            <a:off x="7956550" y="5499100"/>
            <a:ext cx="5651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200" b="1" i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NA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54" name="Rectangle 46"/>
          <p:cNvSpPr>
            <a:spLocks noChangeArrowheads="1"/>
          </p:cNvSpPr>
          <p:nvPr/>
        </p:nvSpPr>
        <p:spPr bwMode="auto">
          <a:xfrm rot="-5400000">
            <a:off x="-948531" y="2977357"/>
            <a:ext cx="36131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3200" b="1" i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Lens Diameter (A.U.)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55" name="Rectangle 47"/>
          <p:cNvSpPr>
            <a:spLocks noChangeArrowheads="1"/>
          </p:cNvSpPr>
          <p:nvPr/>
        </p:nvSpPr>
        <p:spPr bwMode="auto">
          <a:xfrm>
            <a:off x="1371600" y="3352800"/>
            <a:ext cx="190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56" name="Rectangle 48"/>
          <p:cNvSpPr>
            <a:spLocks noChangeArrowheads="1"/>
          </p:cNvSpPr>
          <p:nvPr/>
        </p:nvSpPr>
        <p:spPr bwMode="auto">
          <a:xfrm>
            <a:off x="1463675" y="3409950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2000" b="1">
                <a:solidFill>
                  <a:srgbClr val="F7ECC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Spherical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50257" name="Group 49"/>
          <p:cNvGrpSpPr>
            <a:grpSpLocks/>
          </p:cNvGrpSpPr>
          <p:nvPr/>
        </p:nvGrpSpPr>
        <p:grpSpPr bwMode="auto">
          <a:xfrm>
            <a:off x="1736725" y="2725738"/>
            <a:ext cx="1343025" cy="1930400"/>
            <a:chOff x="1094" y="1717"/>
            <a:chExt cx="846" cy="1216"/>
          </a:xfrm>
        </p:grpSpPr>
        <p:sp>
          <p:nvSpPr>
            <p:cNvPr id="350357" name="Freeform 50"/>
            <p:cNvSpPr>
              <a:spLocks/>
            </p:cNvSpPr>
            <p:nvPr/>
          </p:nvSpPr>
          <p:spPr bwMode="auto">
            <a:xfrm>
              <a:off x="1094" y="2284"/>
              <a:ext cx="636" cy="649"/>
            </a:xfrm>
            <a:custGeom>
              <a:avLst/>
              <a:gdLst>
                <a:gd name="T0" fmla="*/ 636 w 636"/>
                <a:gd name="T1" fmla="*/ 0 h 649"/>
                <a:gd name="T2" fmla="*/ 602 w 636"/>
                <a:gd name="T3" fmla="*/ 72 h 649"/>
                <a:gd name="T4" fmla="*/ 565 w 636"/>
                <a:gd name="T5" fmla="*/ 140 h 649"/>
                <a:gd name="T6" fmla="*/ 525 w 636"/>
                <a:gd name="T7" fmla="*/ 205 h 649"/>
                <a:gd name="T8" fmla="*/ 484 w 636"/>
                <a:gd name="T9" fmla="*/ 266 h 649"/>
                <a:gd name="T10" fmla="*/ 442 w 636"/>
                <a:gd name="T11" fmla="*/ 323 h 649"/>
                <a:gd name="T12" fmla="*/ 398 w 636"/>
                <a:gd name="T13" fmla="*/ 377 h 649"/>
                <a:gd name="T14" fmla="*/ 352 w 636"/>
                <a:gd name="T15" fmla="*/ 427 h 649"/>
                <a:gd name="T16" fmla="*/ 306 w 636"/>
                <a:gd name="T17" fmla="*/ 471 h 649"/>
                <a:gd name="T18" fmla="*/ 257 w 636"/>
                <a:gd name="T19" fmla="*/ 512 h 649"/>
                <a:gd name="T20" fmla="*/ 207 w 636"/>
                <a:gd name="T21" fmla="*/ 549 h 649"/>
                <a:gd name="T22" fmla="*/ 156 w 636"/>
                <a:gd name="T23" fmla="*/ 581 h 649"/>
                <a:gd name="T24" fmla="*/ 105 w 636"/>
                <a:gd name="T25" fmla="*/ 608 h 649"/>
                <a:gd name="T26" fmla="*/ 53 w 636"/>
                <a:gd name="T27" fmla="*/ 631 h 649"/>
                <a:gd name="T28" fmla="*/ 0 w 636"/>
                <a:gd name="T29" fmla="*/ 649 h 6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6" h="649">
                  <a:moveTo>
                    <a:pt x="636" y="0"/>
                  </a:moveTo>
                  <a:lnTo>
                    <a:pt x="602" y="72"/>
                  </a:lnTo>
                  <a:lnTo>
                    <a:pt x="565" y="140"/>
                  </a:lnTo>
                  <a:lnTo>
                    <a:pt x="525" y="205"/>
                  </a:lnTo>
                  <a:lnTo>
                    <a:pt x="484" y="266"/>
                  </a:lnTo>
                  <a:lnTo>
                    <a:pt x="442" y="323"/>
                  </a:lnTo>
                  <a:lnTo>
                    <a:pt x="398" y="377"/>
                  </a:lnTo>
                  <a:lnTo>
                    <a:pt x="352" y="427"/>
                  </a:lnTo>
                  <a:lnTo>
                    <a:pt x="306" y="471"/>
                  </a:lnTo>
                  <a:lnTo>
                    <a:pt x="257" y="512"/>
                  </a:lnTo>
                  <a:lnTo>
                    <a:pt x="207" y="549"/>
                  </a:lnTo>
                  <a:lnTo>
                    <a:pt x="156" y="581"/>
                  </a:lnTo>
                  <a:lnTo>
                    <a:pt x="105" y="608"/>
                  </a:lnTo>
                  <a:lnTo>
                    <a:pt x="53" y="631"/>
                  </a:lnTo>
                  <a:lnTo>
                    <a:pt x="0" y="649"/>
                  </a:lnTo>
                </a:path>
              </a:pathLst>
            </a:custGeom>
            <a:noFill/>
            <a:ln w="68263">
              <a:solidFill>
                <a:srgbClr val="80FF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58" name="Line 51"/>
            <p:cNvSpPr>
              <a:spLocks noChangeShapeType="1"/>
            </p:cNvSpPr>
            <p:nvPr/>
          </p:nvSpPr>
          <p:spPr bwMode="auto">
            <a:xfrm flipH="1">
              <a:off x="1857" y="1879"/>
              <a:ext cx="16" cy="63"/>
            </a:xfrm>
            <a:prstGeom prst="line">
              <a:avLst/>
            </a:prstGeom>
            <a:noFill/>
            <a:ln w="52388">
              <a:solidFill>
                <a:srgbClr val="80FF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59" name="Freeform 52"/>
            <p:cNvSpPr>
              <a:spLocks/>
            </p:cNvSpPr>
            <p:nvPr/>
          </p:nvSpPr>
          <p:spPr bwMode="auto">
            <a:xfrm>
              <a:off x="1817" y="2006"/>
              <a:ext cx="21" cy="63"/>
            </a:xfrm>
            <a:custGeom>
              <a:avLst/>
              <a:gdLst>
                <a:gd name="T0" fmla="*/ 189 w 16"/>
                <a:gd name="T1" fmla="*/ 0 h 49"/>
                <a:gd name="T2" fmla="*/ 64 w 16"/>
                <a:gd name="T3" fmla="*/ 332 h 49"/>
                <a:gd name="T4" fmla="*/ 0 w 16"/>
                <a:gd name="T5" fmla="*/ 469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49">
                  <a:moveTo>
                    <a:pt x="16" y="0"/>
                  </a:moveTo>
                  <a:lnTo>
                    <a:pt x="5" y="34"/>
                  </a:lnTo>
                  <a:lnTo>
                    <a:pt x="0" y="49"/>
                  </a:lnTo>
                </a:path>
              </a:pathLst>
            </a:custGeom>
            <a:noFill/>
            <a:ln w="52388">
              <a:solidFill>
                <a:srgbClr val="80FF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60" name="Line 53"/>
            <p:cNvSpPr>
              <a:spLocks noChangeShapeType="1"/>
            </p:cNvSpPr>
            <p:nvPr/>
          </p:nvSpPr>
          <p:spPr bwMode="auto">
            <a:xfrm flipH="1">
              <a:off x="1770" y="2131"/>
              <a:ext cx="25" cy="62"/>
            </a:xfrm>
            <a:prstGeom prst="line">
              <a:avLst/>
            </a:prstGeom>
            <a:noFill/>
            <a:ln w="52388">
              <a:solidFill>
                <a:srgbClr val="80FF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61" name="Line 54"/>
            <p:cNvSpPr>
              <a:spLocks noChangeShapeType="1"/>
            </p:cNvSpPr>
            <p:nvPr/>
          </p:nvSpPr>
          <p:spPr bwMode="auto">
            <a:xfrm flipH="1">
              <a:off x="1730" y="2254"/>
              <a:ext cx="14" cy="30"/>
            </a:xfrm>
            <a:prstGeom prst="line">
              <a:avLst/>
            </a:prstGeom>
            <a:noFill/>
            <a:ln w="52388">
              <a:solidFill>
                <a:srgbClr val="80FF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62" name="Line 55"/>
            <p:cNvSpPr>
              <a:spLocks noChangeShapeType="1"/>
            </p:cNvSpPr>
            <p:nvPr/>
          </p:nvSpPr>
          <p:spPr bwMode="auto">
            <a:xfrm flipV="1">
              <a:off x="1885" y="1717"/>
              <a:ext cx="20" cy="142"/>
            </a:xfrm>
            <a:prstGeom prst="line">
              <a:avLst/>
            </a:prstGeom>
            <a:noFill/>
            <a:ln w="52388">
              <a:solidFill>
                <a:srgbClr val="80FF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63" name="Freeform 56"/>
            <p:cNvSpPr>
              <a:spLocks/>
            </p:cNvSpPr>
            <p:nvPr/>
          </p:nvSpPr>
          <p:spPr bwMode="auto">
            <a:xfrm>
              <a:off x="1821" y="1717"/>
              <a:ext cx="119" cy="187"/>
            </a:xfrm>
            <a:custGeom>
              <a:avLst/>
              <a:gdLst>
                <a:gd name="T0" fmla="*/ 0 w 119"/>
                <a:gd name="T1" fmla="*/ 169 h 187"/>
                <a:gd name="T2" fmla="*/ 84 w 119"/>
                <a:gd name="T3" fmla="*/ 0 h 187"/>
                <a:gd name="T4" fmla="*/ 119 w 119"/>
                <a:gd name="T5" fmla="*/ 187 h 187"/>
                <a:gd name="T6" fmla="*/ 0 w 119"/>
                <a:gd name="T7" fmla="*/ 169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187">
                  <a:moveTo>
                    <a:pt x="0" y="169"/>
                  </a:moveTo>
                  <a:lnTo>
                    <a:pt x="84" y="0"/>
                  </a:lnTo>
                  <a:lnTo>
                    <a:pt x="119" y="187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0258" name="Group 57"/>
          <p:cNvGrpSpPr>
            <a:grpSpLocks/>
          </p:cNvGrpSpPr>
          <p:nvPr/>
        </p:nvGrpSpPr>
        <p:grpSpPr bwMode="auto">
          <a:xfrm>
            <a:off x="4800600" y="1371600"/>
            <a:ext cx="3355975" cy="4152900"/>
            <a:chOff x="3024" y="864"/>
            <a:chExt cx="2114" cy="2616"/>
          </a:xfrm>
        </p:grpSpPr>
        <p:grpSp>
          <p:nvGrpSpPr>
            <p:cNvPr id="350292" name="Group 58"/>
            <p:cNvGrpSpPr>
              <a:grpSpLocks/>
            </p:cNvGrpSpPr>
            <p:nvPr/>
          </p:nvGrpSpPr>
          <p:grpSpPr bwMode="auto">
            <a:xfrm>
              <a:off x="3024" y="960"/>
              <a:ext cx="432" cy="240"/>
              <a:chOff x="3024" y="960"/>
              <a:chExt cx="432" cy="240"/>
            </a:xfrm>
          </p:grpSpPr>
          <p:sp>
            <p:nvSpPr>
              <p:cNvPr id="350354" name="Freeform 59"/>
              <p:cNvSpPr>
                <a:spLocks/>
              </p:cNvSpPr>
              <p:nvPr/>
            </p:nvSpPr>
            <p:spPr bwMode="auto">
              <a:xfrm>
                <a:off x="3092" y="960"/>
                <a:ext cx="364" cy="240"/>
              </a:xfrm>
              <a:custGeom>
                <a:avLst/>
                <a:gdLst>
                  <a:gd name="T0" fmla="*/ 256 w 364"/>
                  <a:gd name="T1" fmla="*/ 0 h 240"/>
                  <a:gd name="T2" fmla="*/ 256 w 364"/>
                  <a:gd name="T3" fmla="*/ 60 h 240"/>
                  <a:gd name="T4" fmla="*/ 0 w 364"/>
                  <a:gd name="T5" fmla="*/ 60 h 240"/>
                  <a:gd name="T6" fmla="*/ 0 w 364"/>
                  <a:gd name="T7" fmla="*/ 180 h 240"/>
                  <a:gd name="T8" fmla="*/ 256 w 364"/>
                  <a:gd name="T9" fmla="*/ 180 h 240"/>
                  <a:gd name="T10" fmla="*/ 256 w 364"/>
                  <a:gd name="T11" fmla="*/ 240 h 240"/>
                  <a:gd name="T12" fmla="*/ 364 w 364"/>
                  <a:gd name="T13" fmla="*/ 120 h 240"/>
                  <a:gd name="T14" fmla="*/ 256 w 364"/>
                  <a:gd name="T15" fmla="*/ 0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4" h="240">
                    <a:moveTo>
                      <a:pt x="256" y="0"/>
                    </a:moveTo>
                    <a:lnTo>
                      <a:pt x="256" y="60"/>
                    </a:lnTo>
                    <a:lnTo>
                      <a:pt x="0" y="60"/>
                    </a:lnTo>
                    <a:lnTo>
                      <a:pt x="0" y="180"/>
                    </a:lnTo>
                    <a:lnTo>
                      <a:pt x="256" y="180"/>
                    </a:lnTo>
                    <a:lnTo>
                      <a:pt x="256" y="240"/>
                    </a:lnTo>
                    <a:lnTo>
                      <a:pt x="364" y="12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7E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55" name="Rectangle 60"/>
              <p:cNvSpPr>
                <a:spLocks noChangeArrowheads="1"/>
              </p:cNvSpPr>
              <p:nvPr/>
            </p:nvSpPr>
            <p:spPr bwMode="auto">
              <a:xfrm>
                <a:off x="3050" y="1020"/>
                <a:ext cx="28" cy="120"/>
              </a:xfrm>
              <a:prstGeom prst="rect">
                <a:avLst/>
              </a:prstGeom>
              <a:solidFill>
                <a:srgbClr val="F7E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0356" name="Rectangle 61"/>
              <p:cNvSpPr>
                <a:spLocks noChangeArrowheads="1"/>
              </p:cNvSpPr>
              <p:nvPr/>
            </p:nvSpPr>
            <p:spPr bwMode="auto">
              <a:xfrm>
                <a:off x="3024" y="1020"/>
                <a:ext cx="14" cy="120"/>
              </a:xfrm>
              <a:prstGeom prst="rect">
                <a:avLst/>
              </a:prstGeom>
              <a:solidFill>
                <a:srgbClr val="F7E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50293" name="Group 62"/>
            <p:cNvGrpSpPr>
              <a:grpSpLocks/>
            </p:cNvGrpSpPr>
            <p:nvPr/>
          </p:nvGrpSpPr>
          <p:grpSpPr bwMode="auto">
            <a:xfrm>
              <a:off x="3108" y="864"/>
              <a:ext cx="2030" cy="2616"/>
              <a:chOff x="3108" y="864"/>
              <a:chExt cx="2030" cy="2616"/>
            </a:xfrm>
          </p:grpSpPr>
          <p:grpSp>
            <p:nvGrpSpPr>
              <p:cNvPr id="350294" name="Group 63"/>
              <p:cNvGrpSpPr>
                <a:grpSpLocks/>
              </p:cNvGrpSpPr>
              <p:nvPr/>
            </p:nvGrpSpPr>
            <p:grpSpPr bwMode="auto">
              <a:xfrm>
                <a:off x="3108" y="1104"/>
                <a:ext cx="24" cy="2376"/>
                <a:chOff x="3108" y="1104"/>
                <a:chExt cx="24" cy="2376"/>
              </a:xfrm>
            </p:grpSpPr>
            <p:sp>
              <p:nvSpPr>
                <p:cNvPr id="350304" name="Rectangle 64"/>
                <p:cNvSpPr>
                  <a:spLocks noChangeArrowheads="1"/>
                </p:cNvSpPr>
                <p:nvPr/>
              </p:nvSpPr>
              <p:spPr bwMode="auto">
                <a:xfrm>
                  <a:off x="3108" y="110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05" name="Rectangle 65"/>
                <p:cNvSpPr>
                  <a:spLocks noChangeArrowheads="1"/>
                </p:cNvSpPr>
                <p:nvPr/>
              </p:nvSpPr>
              <p:spPr bwMode="auto">
                <a:xfrm>
                  <a:off x="3108" y="115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06" name="Rectangle 66"/>
                <p:cNvSpPr>
                  <a:spLocks noChangeArrowheads="1"/>
                </p:cNvSpPr>
                <p:nvPr/>
              </p:nvSpPr>
              <p:spPr bwMode="auto">
                <a:xfrm>
                  <a:off x="3108" y="120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07" name="Rectangle 67"/>
                <p:cNvSpPr>
                  <a:spLocks noChangeArrowheads="1"/>
                </p:cNvSpPr>
                <p:nvPr/>
              </p:nvSpPr>
              <p:spPr bwMode="auto">
                <a:xfrm>
                  <a:off x="3108" y="124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08" name="Rectangle 68"/>
                <p:cNvSpPr>
                  <a:spLocks noChangeArrowheads="1"/>
                </p:cNvSpPr>
                <p:nvPr/>
              </p:nvSpPr>
              <p:spPr bwMode="auto">
                <a:xfrm>
                  <a:off x="3108" y="129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09" name="Rectangle 69"/>
                <p:cNvSpPr>
                  <a:spLocks noChangeArrowheads="1"/>
                </p:cNvSpPr>
                <p:nvPr/>
              </p:nvSpPr>
              <p:spPr bwMode="auto">
                <a:xfrm>
                  <a:off x="3108" y="134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0" name="Rectangle 70"/>
                <p:cNvSpPr>
                  <a:spLocks noChangeArrowheads="1"/>
                </p:cNvSpPr>
                <p:nvPr/>
              </p:nvSpPr>
              <p:spPr bwMode="auto">
                <a:xfrm>
                  <a:off x="3108" y="139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1" name="Rectangle 71"/>
                <p:cNvSpPr>
                  <a:spLocks noChangeArrowheads="1"/>
                </p:cNvSpPr>
                <p:nvPr/>
              </p:nvSpPr>
              <p:spPr bwMode="auto">
                <a:xfrm>
                  <a:off x="3108" y="144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2" name="Rectangle 72"/>
                <p:cNvSpPr>
                  <a:spLocks noChangeArrowheads="1"/>
                </p:cNvSpPr>
                <p:nvPr/>
              </p:nvSpPr>
              <p:spPr bwMode="auto">
                <a:xfrm>
                  <a:off x="3108" y="148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3" name="Rectangle 73"/>
                <p:cNvSpPr>
                  <a:spLocks noChangeArrowheads="1"/>
                </p:cNvSpPr>
                <p:nvPr/>
              </p:nvSpPr>
              <p:spPr bwMode="auto">
                <a:xfrm>
                  <a:off x="3108" y="153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4" name="Rectangle 74"/>
                <p:cNvSpPr>
                  <a:spLocks noChangeArrowheads="1"/>
                </p:cNvSpPr>
                <p:nvPr/>
              </p:nvSpPr>
              <p:spPr bwMode="auto">
                <a:xfrm>
                  <a:off x="3108" y="158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108" y="163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6" name="Rectangle 76"/>
                <p:cNvSpPr>
                  <a:spLocks noChangeArrowheads="1"/>
                </p:cNvSpPr>
                <p:nvPr/>
              </p:nvSpPr>
              <p:spPr bwMode="auto">
                <a:xfrm>
                  <a:off x="3108" y="168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7" name="Rectangle 77"/>
                <p:cNvSpPr>
                  <a:spLocks noChangeArrowheads="1"/>
                </p:cNvSpPr>
                <p:nvPr/>
              </p:nvSpPr>
              <p:spPr bwMode="auto">
                <a:xfrm>
                  <a:off x="3108" y="172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8" name="Rectangle 78"/>
                <p:cNvSpPr>
                  <a:spLocks noChangeArrowheads="1"/>
                </p:cNvSpPr>
                <p:nvPr/>
              </p:nvSpPr>
              <p:spPr bwMode="auto">
                <a:xfrm>
                  <a:off x="3108" y="177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19" name="Rectangle 79"/>
                <p:cNvSpPr>
                  <a:spLocks noChangeArrowheads="1"/>
                </p:cNvSpPr>
                <p:nvPr/>
              </p:nvSpPr>
              <p:spPr bwMode="auto">
                <a:xfrm>
                  <a:off x="3108" y="182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0" name="Rectangle 80"/>
                <p:cNvSpPr>
                  <a:spLocks noChangeArrowheads="1"/>
                </p:cNvSpPr>
                <p:nvPr/>
              </p:nvSpPr>
              <p:spPr bwMode="auto">
                <a:xfrm>
                  <a:off x="3108" y="187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1" name="Rectangle 81"/>
                <p:cNvSpPr>
                  <a:spLocks noChangeArrowheads="1"/>
                </p:cNvSpPr>
                <p:nvPr/>
              </p:nvSpPr>
              <p:spPr bwMode="auto">
                <a:xfrm>
                  <a:off x="3108" y="192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2" name="Rectangle 82"/>
                <p:cNvSpPr>
                  <a:spLocks noChangeArrowheads="1"/>
                </p:cNvSpPr>
                <p:nvPr/>
              </p:nvSpPr>
              <p:spPr bwMode="auto">
                <a:xfrm>
                  <a:off x="3108" y="196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3" name="Rectangle 83"/>
                <p:cNvSpPr>
                  <a:spLocks noChangeArrowheads="1"/>
                </p:cNvSpPr>
                <p:nvPr/>
              </p:nvSpPr>
              <p:spPr bwMode="auto">
                <a:xfrm>
                  <a:off x="3108" y="201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4" name="Rectangle 84"/>
                <p:cNvSpPr>
                  <a:spLocks noChangeArrowheads="1"/>
                </p:cNvSpPr>
                <p:nvPr/>
              </p:nvSpPr>
              <p:spPr bwMode="auto">
                <a:xfrm>
                  <a:off x="3108" y="206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5" name="Rectangle 85"/>
                <p:cNvSpPr>
                  <a:spLocks noChangeArrowheads="1"/>
                </p:cNvSpPr>
                <p:nvPr/>
              </p:nvSpPr>
              <p:spPr bwMode="auto">
                <a:xfrm>
                  <a:off x="3108" y="211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6" name="Rectangle 86"/>
                <p:cNvSpPr>
                  <a:spLocks noChangeArrowheads="1"/>
                </p:cNvSpPr>
                <p:nvPr/>
              </p:nvSpPr>
              <p:spPr bwMode="auto">
                <a:xfrm>
                  <a:off x="3108" y="216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7" name="Rectangle 87"/>
                <p:cNvSpPr>
                  <a:spLocks noChangeArrowheads="1"/>
                </p:cNvSpPr>
                <p:nvPr/>
              </p:nvSpPr>
              <p:spPr bwMode="auto">
                <a:xfrm>
                  <a:off x="3108" y="220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8" name="Rectangle 88"/>
                <p:cNvSpPr>
                  <a:spLocks noChangeArrowheads="1"/>
                </p:cNvSpPr>
                <p:nvPr/>
              </p:nvSpPr>
              <p:spPr bwMode="auto">
                <a:xfrm>
                  <a:off x="3108" y="225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29" name="Rectangle 89"/>
                <p:cNvSpPr>
                  <a:spLocks noChangeArrowheads="1"/>
                </p:cNvSpPr>
                <p:nvPr/>
              </p:nvSpPr>
              <p:spPr bwMode="auto">
                <a:xfrm>
                  <a:off x="3108" y="230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0" name="Rectangle 90"/>
                <p:cNvSpPr>
                  <a:spLocks noChangeArrowheads="1"/>
                </p:cNvSpPr>
                <p:nvPr/>
              </p:nvSpPr>
              <p:spPr bwMode="auto">
                <a:xfrm>
                  <a:off x="3108" y="235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1" name="Rectangle 91"/>
                <p:cNvSpPr>
                  <a:spLocks noChangeArrowheads="1"/>
                </p:cNvSpPr>
                <p:nvPr/>
              </p:nvSpPr>
              <p:spPr bwMode="auto">
                <a:xfrm>
                  <a:off x="3108" y="240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2" name="Rectangle 92"/>
                <p:cNvSpPr>
                  <a:spLocks noChangeArrowheads="1"/>
                </p:cNvSpPr>
                <p:nvPr/>
              </p:nvSpPr>
              <p:spPr bwMode="auto">
                <a:xfrm>
                  <a:off x="3108" y="244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3" name="Rectangle 93"/>
                <p:cNvSpPr>
                  <a:spLocks noChangeArrowheads="1"/>
                </p:cNvSpPr>
                <p:nvPr/>
              </p:nvSpPr>
              <p:spPr bwMode="auto">
                <a:xfrm>
                  <a:off x="3108" y="249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4" name="Rectangle 94"/>
                <p:cNvSpPr>
                  <a:spLocks noChangeArrowheads="1"/>
                </p:cNvSpPr>
                <p:nvPr/>
              </p:nvSpPr>
              <p:spPr bwMode="auto">
                <a:xfrm>
                  <a:off x="3108" y="254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5" name="Rectangle 95"/>
                <p:cNvSpPr>
                  <a:spLocks noChangeArrowheads="1"/>
                </p:cNvSpPr>
                <p:nvPr/>
              </p:nvSpPr>
              <p:spPr bwMode="auto">
                <a:xfrm>
                  <a:off x="3108" y="259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6" name="Rectangle 96"/>
                <p:cNvSpPr>
                  <a:spLocks noChangeArrowheads="1"/>
                </p:cNvSpPr>
                <p:nvPr/>
              </p:nvSpPr>
              <p:spPr bwMode="auto">
                <a:xfrm>
                  <a:off x="3108" y="264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7" name="Rectangle 97"/>
                <p:cNvSpPr>
                  <a:spLocks noChangeArrowheads="1"/>
                </p:cNvSpPr>
                <p:nvPr/>
              </p:nvSpPr>
              <p:spPr bwMode="auto">
                <a:xfrm>
                  <a:off x="3108" y="268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8" name="Rectangle 98"/>
                <p:cNvSpPr>
                  <a:spLocks noChangeArrowheads="1"/>
                </p:cNvSpPr>
                <p:nvPr/>
              </p:nvSpPr>
              <p:spPr bwMode="auto">
                <a:xfrm>
                  <a:off x="3108" y="273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39" name="Rectangle 99"/>
                <p:cNvSpPr>
                  <a:spLocks noChangeArrowheads="1"/>
                </p:cNvSpPr>
                <p:nvPr/>
              </p:nvSpPr>
              <p:spPr bwMode="auto">
                <a:xfrm>
                  <a:off x="3108" y="278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08" y="283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1" name="Rectangle 101"/>
                <p:cNvSpPr>
                  <a:spLocks noChangeArrowheads="1"/>
                </p:cNvSpPr>
                <p:nvPr/>
              </p:nvSpPr>
              <p:spPr bwMode="auto">
                <a:xfrm>
                  <a:off x="3108" y="288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2" name="Rectangle 102"/>
                <p:cNvSpPr>
                  <a:spLocks noChangeArrowheads="1"/>
                </p:cNvSpPr>
                <p:nvPr/>
              </p:nvSpPr>
              <p:spPr bwMode="auto">
                <a:xfrm>
                  <a:off x="3108" y="292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3108" y="297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4" name="Rectangle 104"/>
                <p:cNvSpPr>
                  <a:spLocks noChangeArrowheads="1"/>
                </p:cNvSpPr>
                <p:nvPr/>
              </p:nvSpPr>
              <p:spPr bwMode="auto">
                <a:xfrm>
                  <a:off x="3108" y="302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08" y="307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6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08" y="312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08" y="316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108" y="321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3108" y="3264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3108" y="3312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108" y="3360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3108" y="3408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03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3108" y="3456"/>
                  <a:ext cx="24" cy="24"/>
                </a:xfrm>
                <a:prstGeom prst="rect">
                  <a:avLst/>
                </a:prstGeom>
                <a:solidFill>
                  <a:srgbClr val="F7E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50295" name="Group 114"/>
              <p:cNvGrpSpPr>
                <a:grpSpLocks/>
              </p:cNvGrpSpPr>
              <p:nvPr/>
            </p:nvGrpSpPr>
            <p:grpSpPr bwMode="auto">
              <a:xfrm>
                <a:off x="3161" y="1287"/>
                <a:ext cx="772" cy="961"/>
                <a:chOff x="3161" y="1287"/>
                <a:chExt cx="772" cy="961"/>
              </a:xfrm>
            </p:grpSpPr>
            <p:sp>
              <p:nvSpPr>
                <p:cNvPr id="350298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826" y="1496"/>
                  <a:ext cx="26" cy="63"/>
                </a:xfrm>
                <a:prstGeom prst="line">
                  <a:avLst/>
                </a:prstGeom>
                <a:noFill/>
                <a:ln w="53975">
                  <a:solidFill>
                    <a:srgbClr val="FFB9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9" name="Freeform 116"/>
                <p:cNvSpPr>
                  <a:spLocks/>
                </p:cNvSpPr>
                <p:nvPr/>
              </p:nvSpPr>
              <p:spPr bwMode="auto">
                <a:xfrm>
                  <a:off x="3764" y="1621"/>
                  <a:ext cx="32" cy="61"/>
                </a:xfrm>
                <a:custGeom>
                  <a:avLst/>
                  <a:gdLst>
                    <a:gd name="T0" fmla="*/ 320 w 24"/>
                    <a:gd name="T1" fmla="*/ 0 h 46"/>
                    <a:gd name="T2" fmla="*/ 276 w 24"/>
                    <a:gd name="T3" fmla="*/ 85 h 46"/>
                    <a:gd name="T4" fmla="*/ 0 w 24"/>
                    <a:gd name="T5" fmla="*/ 581 h 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46">
                      <a:moveTo>
                        <a:pt x="24" y="0"/>
                      </a:moveTo>
                      <a:lnTo>
                        <a:pt x="21" y="6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53975">
                  <a:solidFill>
                    <a:srgbClr val="FFB99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0" name="Freeform 117"/>
                <p:cNvSpPr>
                  <a:spLocks/>
                </p:cNvSpPr>
                <p:nvPr/>
              </p:nvSpPr>
              <p:spPr bwMode="auto">
                <a:xfrm>
                  <a:off x="3696" y="1741"/>
                  <a:ext cx="36" cy="58"/>
                </a:xfrm>
                <a:custGeom>
                  <a:avLst/>
                  <a:gdLst>
                    <a:gd name="T0" fmla="*/ 357 w 27"/>
                    <a:gd name="T1" fmla="*/ 0 h 44"/>
                    <a:gd name="T2" fmla="*/ 292 w 27"/>
                    <a:gd name="T3" fmla="*/ 113 h 44"/>
                    <a:gd name="T4" fmla="*/ 0 w 27"/>
                    <a:gd name="T5" fmla="*/ 525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" h="44">
                      <a:moveTo>
                        <a:pt x="27" y="0"/>
                      </a:moveTo>
                      <a:lnTo>
                        <a:pt x="22" y="9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3975">
                  <a:solidFill>
                    <a:srgbClr val="FFB99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1" name="Freeform 118"/>
                <p:cNvSpPr>
                  <a:spLocks/>
                </p:cNvSpPr>
                <p:nvPr/>
              </p:nvSpPr>
              <p:spPr bwMode="auto">
                <a:xfrm>
                  <a:off x="3161" y="1809"/>
                  <a:ext cx="528" cy="439"/>
                </a:xfrm>
                <a:custGeom>
                  <a:avLst/>
                  <a:gdLst>
                    <a:gd name="T0" fmla="*/ 528 w 528"/>
                    <a:gd name="T1" fmla="*/ 0 h 439"/>
                    <a:gd name="T2" fmla="*/ 486 w 528"/>
                    <a:gd name="T3" fmla="*/ 61 h 439"/>
                    <a:gd name="T4" fmla="*/ 444 w 528"/>
                    <a:gd name="T5" fmla="*/ 117 h 439"/>
                    <a:gd name="T6" fmla="*/ 400 w 528"/>
                    <a:gd name="T7" fmla="*/ 170 h 439"/>
                    <a:gd name="T8" fmla="*/ 354 w 528"/>
                    <a:gd name="T9" fmla="*/ 218 h 439"/>
                    <a:gd name="T10" fmla="*/ 305 w 528"/>
                    <a:gd name="T11" fmla="*/ 263 h 439"/>
                    <a:gd name="T12" fmla="*/ 256 w 528"/>
                    <a:gd name="T13" fmla="*/ 304 h 439"/>
                    <a:gd name="T14" fmla="*/ 208 w 528"/>
                    <a:gd name="T15" fmla="*/ 339 h 439"/>
                    <a:gd name="T16" fmla="*/ 156 w 528"/>
                    <a:gd name="T17" fmla="*/ 371 h 439"/>
                    <a:gd name="T18" fmla="*/ 105 w 528"/>
                    <a:gd name="T19" fmla="*/ 399 h 439"/>
                    <a:gd name="T20" fmla="*/ 52 w 528"/>
                    <a:gd name="T21" fmla="*/ 421 h 439"/>
                    <a:gd name="T22" fmla="*/ 0 w 528"/>
                    <a:gd name="T23" fmla="*/ 439 h 4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8" h="439">
                      <a:moveTo>
                        <a:pt x="528" y="0"/>
                      </a:moveTo>
                      <a:lnTo>
                        <a:pt x="486" y="61"/>
                      </a:lnTo>
                      <a:lnTo>
                        <a:pt x="444" y="117"/>
                      </a:lnTo>
                      <a:lnTo>
                        <a:pt x="400" y="170"/>
                      </a:lnTo>
                      <a:lnTo>
                        <a:pt x="354" y="218"/>
                      </a:lnTo>
                      <a:lnTo>
                        <a:pt x="305" y="263"/>
                      </a:lnTo>
                      <a:lnTo>
                        <a:pt x="256" y="304"/>
                      </a:lnTo>
                      <a:lnTo>
                        <a:pt x="208" y="339"/>
                      </a:lnTo>
                      <a:lnTo>
                        <a:pt x="156" y="371"/>
                      </a:lnTo>
                      <a:lnTo>
                        <a:pt x="105" y="399"/>
                      </a:lnTo>
                      <a:lnTo>
                        <a:pt x="52" y="421"/>
                      </a:lnTo>
                      <a:lnTo>
                        <a:pt x="0" y="439"/>
                      </a:lnTo>
                    </a:path>
                  </a:pathLst>
                </a:custGeom>
                <a:noFill/>
                <a:ln w="71438">
                  <a:solidFill>
                    <a:srgbClr val="FFB99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2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871" y="1446"/>
                  <a:ext cx="3" cy="8"/>
                </a:xfrm>
                <a:prstGeom prst="line">
                  <a:avLst/>
                </a:prstGeom>
                <a:noFill/>
                <a:ln w="53975">
                  <a:solidFill>
                    <a:srgbClr val="FFB99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3" name="Freeform 120"/>
                <p:cNvSpPr>
                  <a:spLocks/>
                </p:cNvSpPr>
                <p:nvPr/>
              </p:nvSpPr>
              <p:spPr bwMode="auto">
                <a:xfrm>
                  <a:off x="3810" y="1287"/>
                  <a:ext cx="123" cy="196"/>
                </a:xfrm>
                <a:custGeom>
                  <a:avLst/>
                  <a:gdLst>
                    <a:gd name="T0" fmla="*/ 0 w 123"/>
                    <a:gd name="T1" fmla="*/ 153 h 196"/>
                    <a:gd name="T2" fmla="*/ 123 w 123"/>
                    <a:gd name="T3" fmla="*/ 0 h 196"/>
                    <a:gd name="T4" fmla="*/ 116 w 123"/>
                    <a:gd name="T5" fmla="*/ 196 h 196"/>
                    <a:gd name="T6" fmla="*/ 0 w 123"/>
                    <a:gd name="T7" fmla="*/ 153 h 19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3" h="196">
                      <a:moveTo>
                        <a:pt x="0" y="153"/>
                      </a:moveTo>
                      <a:lnTo>
                        <a:pt x="123" y="0"/>
                      </a:lnTo>
                      <a:lnTo>
                        <a:pt x="116" y="196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FFB9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96" name="Rectangle 121"/>
              <p:cNvSpPr>
                <a:spLocks noChangeArrowheads="1"/>
              </p:cNvSpPr>
              <p:nvPr/>
            </p:nvSpPr>
            <p:spPr bwMode="auto">
              <a:xfrm>
                <a:off x="3408" y="864"/>
                <a:ext cx="173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0297" name="Rectangle 122"/>
              <p:cNvSpPr>
                <a:spLocks noChangeArrowheads="1"/>
              </p:cNvSpPr>
              <p:nvPr/>
            </p:nvSpPr>
            <p:spPr bwMode="auto">
              <a:xfrm>
                <a:off x="3466" y="900"/>
                <a:ext cx="13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kumimoji="1" lang="en-US" altLang="ja-JP" sz="2000" b="1">
                    <a:solidFill>
                      <a:srgbClr val="F7ECCD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Liquid Immersion</a:t>
                </a:r>
                <a:endParaRPr kumimoji="1" lang="en-US" altLang="ja-JP" sz="2000" b="1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</p:grpSp>
      <p:sp>
        <p:nvSpPr>
          <p:cNvPr id="350259" name="Rectangle 123"/>
          <p:cNvSpPr>
            <a:spLocks noChangeArrowheads="1"/>
          </p:cNvSpPr>
          <p:nvPr/>
        </p:nvSpPr>
        <p:spPr bwMode="auto">
          <a:xfrm>
            <a:off x="1143000" y="5105400"/>
            <a:ext cx="152400" cy="7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60" name="Freeform 124"/>
          <p:cNvSpPr>
            <a:spLocks/>
          </p:cNvSpPr>
          <p:nvPr/>
        </p:nvSpPr>
        <p:spPr bwMode="auto">
          <a:xfrm>
            <a:off x="1057275" y="5062538"/>
            <a:ext cx="325438" cy="65087"/>
          </a:xfrm>
          <a:custGeom>
            <a:avLst/>
            <a:gdLst>
              <a:gd name="T0" fmla="*/ 0 w 205"/>
              <a:gd name="T1" fmla="*/ 0 h 41"/>
              <a:gd name="T2" fmla="*/ 2147483647 w 205"/>
              <a:gd name="T3" fmla="*/ 2147483647 h 41"/>
              <a:gd name="T4" fmla="*/ 2147483647 w 205"/>
              <a:gd name="T5" fmla="*/ 2147483647 h 41"/>
              <a:gd name="T6" fmla="*/ 2147483647 w 205"/>
              <a:gd name="T7" fmla="*/ 2147483647 h 41"/>
              <a:gd name="T8" fmla="*/ 2147483647 w 205"/>
              <a:gd name="T9" fmla="*/ 2147483647 h 41"/>
              <a:gd name="T10" fmla="*/ 2147483647 w 205"/>
              <a:gd name="T11" fmla="*/ 2147483647 h 41"/>
              <a:gd name="T12" fmla="*/ 2147483647 w 205"/>
              <a:gd name="T13" fmla="*/ 2147483647 h 41"/>
              <a:gd name="T14" fmla="*/ 2147483647 w 205"/>
              <a:gd name="T15" fmla="*/ 2147483647 h 41"/>
              <a:gd name="T16" fmla="*/ 2147483647 w 205"/>
              <a:gd name="T17" fmla="*/ 2147483647 h 41"/>
              <a:gd name="T18" fmla="*/ 2147483647 w 205"/>
              <a:gd name="T19" fmla="*/ 2147483647 h 41"/>
              <a:gd name="T20" fmla="*/ 2147483647 w 205"/>
              <a:gd name="T21" fmla="*/ 2147483647 h 41"/>
              <a:gd name="T22" fmla="*/ 2147483647 w 205"/>
              <a:gd name="T23" fmla="*/ 2147483647 h 41"/>
              <a:gd name="T24" fmla="*/ 2147483647 w 205"/>
              <a:gd name="T25" fmla="*/ 2147483647 h 41"/>
              <a:gd name="T26" fmla="*/ 2147483647 w 205"/>
              <a:gd name="T27" fmla="*/ 2147483647 h 41"/>
              <a:gd name="T28" fmla="*/ 2147483647 w 205"/>
              <a:gd name="T29" fmla="*/ 2147483647 h 41"/>
              <a:gd name="T30" fmla="*/ 2147483647 w 205"/>
              <a:gd name="T31" fmla="*/ 2147483647 h 41"/>
              <a:gd name="T32" fmla="*/ 2147483647 w 205"/>
              <a:gd name="T33" fmla="*/ 2147483647 h 41"/>
              <a:gd name="T34" fmla="*/ 2147483647 w 205"/>
              <a:gd name="T35" fmla="*/ 2147483647 h 41"/>
              <a:gd name="T36" fmla="*/ 2147483647 w 205"/>
              <a:gd name="T37" fmla="*/ 2147483647 h 41"/>
              <a:gd name="T38" fmla="*/ 2147483647 w 205"/>
              <a:gd name="T39" fmla="*/ 2147483647 h 41"/>
              <a:gd name="T40" fmla="*/ 2147483647 w 205"/>
              <a:gd name="T41" fmla="*/ 2147483647 h 41"/>
              <a:gd name="T42" fmla="*/ 2147483647 w 205"/>
              <a:gd name="T43" fmla="*/ 2147483647 h 41"/>
              <a:gd name="T44" fmla="*/ 2147483647 w 205"/>
              <a:gd name="T45" fmla="*/ 2147483647 h 41"/>
              <a:gd name="T46" fmla="*/ 2147483647 w 205"/>
              <a:gd name="T47" fmla="*/ 2147483647 h 4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5" h="41">
                <a:moveTo>
                  <a:pt x="0" y="0"/>
                </a:moveTo>
                <a:lnTo>
                  <a:pt x="4" y="8"/>
                </a:lnTo>
                <a:lnTo>
                  <a:pt x="8" y="14"/>
                </a:lnTo>
                <a:lnTo>
                  <a:pt x="14" y="19"/>
                </a:lnTo>
                <a:lnTo>
                  <a:pt x="21" y="22"/>
                </a:lnTo>
                <a:lnTo>
                  <a:pt x="28" y="25"/>
                </a:lnTo>
                <a:lnTo>
                  <a:pt x="36" y="27"/>
                </a:lnTo>
                <a:lnTo>
                  <a:pt x="44" y="27"/>
                </a:lnTo>
                <a:lnTo>
                  <a:pt x="53" y="27"/>
                </a:lnTo>
                <a:lnTo>
                  <a:pt x="62" y="26"/>
                </a:lnTo>
                <a:lnTo>
                  <a:pt x="71" y="25"/>
                </a:lnTo>
                <a:lnTo>
                  <a:pt x="80" y="22"/>
                </a:lnTo>
                <a:lnTo>
                  <a:pt x="93" y="20"/>
                </a:lnTo>
                <a:lnTo>
                  <a:pt x="107" y="16"/>
                </a:lnTo>
                <a:lnTo>
                  <a:pt x="119" y="13"/>
                </a:lnTo>
                <a:lnTo>
                  <a:pt x="131" y="10"/>
                </a:lnTo>
                <a:lnTo>
                  <a:pt x="142" y="7"/>
                </a:lnTo>
                <a:lnTo>
                  <a:pt x="153" y="6"/>
                </a:lnTo>
                <a:lnTo>
                  <a:pt x="163" y="6"/>
                </a:lnTo>
                <a:lnTo>
                  <a:pt x="174" y="8"/>
                </a:lnTo>
                <a:lnTo>
                  <a:pt x="183" y="12"/>
                </a:lnTo>
                <a:lnTo>
                  <a:pt x="191" y="19"/>
                </a:lnTo>
                <a:lnTo>
                  <a:pt x="198" y="28"/>
                </a:lnTo>
                <a:lnTo>
                  <a:pt x="205" y="41"/>
                </a:lnTo>
              </a:path>
            </a:pathLst>
          </a:custGeom>
          <a:noFill/>
          <a:ln w="33338">
            <a:solidFill>
              <a:srgbClr val="E8E8E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61" name="Freeform 125"/>
          <p:cNvSpPr>
            <a:spLocks/>
          </p:cNvSpPr>
          <p:nvPr/>
        </p:nvSpPr>
        <p:spPr bwMode="auto">
          <a:xfrm>
            <a:off x="1057275" y="5172075"/>
            <a:ext cx="325438" cy="63500"/>
          </a:xfrm>
          <a:custGeom>
            <a:avLst/>
            <a:gdLst>
              <a:gd name="T0" fmla="*/ 0 w 205"/>
              <a:gd name="T1" fmla="*/ 0 h 40"/>
              <a:gd name="T2" fmla="*/ 2147483647 w 205"/>
              <a:gd name="T3" fmla="*/ 2147483647 h 40"/>
              <a:gd name="T4" fmla="*/ 2147483647 w 205"/>
              <a:gd name="T5" fmla="*/ 2147483647 h 40"/>
              <a:gd name="T6" fmla="*/ 2147483647 w 205"/>
              <a:gd name="T7" fmla="*/ 2147483647 h 40"/>
              <a:gd name="T8" fmla="*/ 2147483647 w 205"/>
              <a:gd name="T9" fmla="*/ 2147483647 h 40"/>
              <a:gd name="T10" fmla="*/ 2147483647 w 205"/>
              <a:gd name="T11" fmla="*/ 2147483647 h 40"/>
              <a:gd name="T12" fmla="*/ 2147483647 w 205"/>
              <a:gd name="T13" fmla="*/ 2147483647 h 40"/>
              <a:gd name="T14" fmla="*/ 2147483647 w 205"/>
              <a:gd name="T15" fmla="*/ 2147483647 h 40"/>
              <a:gd name="T16" fmla="*/ 2147483647 w 205"/>
              <a:gd name="T17" fmla="*/ 2147483647 h 40"/>
              <a:gd name="T18" fmla="*/ 2147483647 w 205"/>
              <a:gd name="T19" fmla="*/ 2147483647 h 40"/>
              <a:gd name="T20" fmla="*/ 2147483647 w 205"/>
              <a:gd name="T21" fmla="*/ 2147483647 h 40"/>
              <a:gd name="T22" fmla="*/ 2147483647 w 205"/>
              <a:gd name="T23" fmla="*/ 2147483647 h 40"/>
              <a:gd name="T24" fmla="*/ 2147483647 w 205"/>
              <a:gd name="T25" fmla="*/ 2147483647 h 40"/>
              <a:gd name="T26" fmla="*/ 2147483647 w 205"/>
              <a:gd name="T27" fmla="*/ 2147483647 h 40"/>
              <a:gd name="T28" fmla="*/ 2147483647 w 205"/>
              <a:gd name="T29" fmla="*/ 2147483647 h 40"/>
              <a:gd name="T30" fmla="*/ 2147483647 w 205"/>
              <a:gd name="T31" fmla="*/ 2147483647 h 40"/>
              <a:gd name="T32" fmla="*/ 2147483647 w 205"/>
              <a:gd name="T33" fmla="*/ 2147483647 h 40"/>
              <a:gd name="T34" fmla="*/ 2147483647 w 205"/>
              <a:gd name="T35" fmla="*/ 2147483647 h 40"/>
              <a:gd name="T36" fmla="*/ 2147483647 w 205"/>
              <a:gd name="T37" fmla="*/ 2147483647 h 40"/>
              <a:gd name="T38" fmla="*/ 2147483647 w 205"/>
              <a:gd name="T39" fmla="*/ 2147483647 h 40"/>
              <a:gd name="T40" fmla="*/ 2147483647 w 205"/>
              <a:gd name="T41" fmla="*/ 2147483647 h 40"/>
              <a:gd name="T42" fmla="*/ 2147483647 w 205"/>
              <a:gd name="T43" fmla="*/ 2147483647 h 40"/>
              <a:gd name="T44" fmla="*/ 2147483647 w 205"/>
              <a:gd name="T45" fmla="*/ 2147483647 h 40"/>
              <a:gd name="T46" fmla="*/ 2147483647 w 205"/>
              <a:gd name="T47" fmla="*/ 2147483647 h 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5" h="40">
                <a:moveTo>
                  <a:pt x="0" y="0"/>
                </a:moveTo>
                <a:lnTo>
                  <a:pt x="4" y="8"/>
                </a:lnTo>
                <a:lnTo>
                  <a:pt x="8" y="14"/>
                </a:lnTo>
                <a:lnTo>
                  <a:pt x="14" y="18"/>
                </a:lnTo>
                <a:lnTo>
                  <a:pt x="21" y="22"/>
                </a:lnTo>
                <a:lnTo>
                  <a:pt x="28" y="24"/>
                </a:lnTo>
                <a:lnTo>
                  <a:pt x="36" y="26"/>
                </a:lnTo>
                <a:lnTo>
                  <a:pt x="44" y="26"/>
                </a:lnTo>
                <a:lnTo>
                  <a:pt x="53" y="26"/>
                </a:lnTo>
                <a:lnTo>
                  <a:pt x="62" y="25"/>
                </a:lnTo>
                <a:lnTo>
                  <a:pt x="71" y="24"/>
                </a:lnTo>
                <a:lnTo>
                  <a:pt x="80" y="22"/>
                </a:lnTo>
                <a:lnTo>
                  <a:pt x="93" y="19"/>
                </a:lnTo>
                <a:lnTo>
                  <a:pt x="107" y="16"/>
                </a:lnTo>
                <a:lnTo>
                  <a:pt x="119" y="12"/>
                </a:lnTo>
                <a:lnTo>
                  <a:pt x="131" y="9"/>
                </a:lnTo>
                <a:lnTo>
                  <a:pt x="142" y="7"/>
                </a:lnTo>
                <a:lnTo>
                  <a:pt x="153" y="5"/>
                </a:lnTo>
                <a:lnTo>
                  <a:pt x="163" y="5"/>
                </a:lnTo>
                <a:lnTo>
                  <a:pt x="174" y="8"/>
                </a:lnTo>
                <a:lnTo>
                  <a:pt x="183" y="11"/>
                </a:lnTo>
                <a:lnTo>
                  <a:pt x="191" y="18"/>
                </a:lnTo>
                <a:lnTo>
                  <a:pt x="198" y="27"/>
                </a:lnTo>
                <a:lnTo>
                  <a:pt x="205" y="40"/>
                </a:lnTo>
              </a:path>
            </a:pathLst>
          </a:custGeom>
          <a:noFill/>
          <a:ln w="33338">
            <a:solidFill>
              <a:srgbClr val="E8E8E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62" name="Rectangle 126"/>
          <p:cNvSpPr>
            <a:spLocks noChangeArrowheads="1"/>
          </p:cNvSpPr>
          <p:nvPr/>
        </p:nvSpPr>
        <p:spPr bwMode="auto">
          <a:xfrm>
            <a:off x="3200400" y="3962400"/>
            <a:ext cx="221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63" name="Rectangle 127"/>
          <p:cNvSpPr>
            <a:spLocks noChangeArrowheads="1"/>
          </p:cNvSpPr>
          <p:nvPr/>
        </p:nvSpPr>
        <p:spPr bwMode="auto">
          <a:xfrm>
            <a:off x="3292475" y="4019550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2000" b="1">
                <a:solidFill>
                  <a:srgbClr val="F7ECC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 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0264" name="Rectangle 128"/>
          <p:cNvSpPr>
            <a:spLocks noChangeArrowheads="1"/>
          </p:cNvSpPr>
          <p:nvPr/>
        </p:nvSpPr>
        <p:spPr bwMode="auto">
          <a:xfrm>
            <a:off x="3914775" y="4019550"/>
            <a:ext cx="1158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en-US" altLang="ja-JP" sz="2000" b="1">
                <a:solidFill>
                  <a:srgbClr val="F7ECCD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Aspheres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350265" name="Group 129"/>
          <p:cNvGrpSpPr>
            <a:grpSpLocks/>
          </p:cNvGrpSpPr>
          <p:nvPr/>
        </p:nvGrpSpPr>
        <p:grpSpPr bwMode="auto">
          <a:xfrm>
            <a:off x="2881313" y="2495550"/>
            <a:ext cx="2416175" cy="1533525"/>
            <a:chOff x="1815" y="1572"/>
            <a:chExt cx="1522" cy="966"/>
          </a:xfrm>
        </p:grpSpPr>
        <p:sp>
          <p:nvSpPr>
            <p:cNvPr id="350287" name="Freeform 130"/>
            <p:cNvSpPr>
              <a:spLocks/>
            </p:cNvSpPr>
            <p:nvPr/>
          </p:nvSpPr>
          <p:spPr bwMode="auto">
            <a:xfrm>
              <a:off x="1815" y="1878"/>
              <a:ext cx="1316" cy="660"/>
            </a:xfrm>
            <a:custGeom>
              <a:avLst/>
              <a:gdLst>
                <a:gd name="T0" fmla="*/ 1316 w 1316"/>
                <a:gd name="T1" fmla="*/ 0 h 660"/>
                <a:gd name="T2" fmla="*/ 1261 w 1316"/>
                <a:gd name="T3" fmla="*/ 60 h 660"/>
                <a:gd name="T4" fmla="*/ 1204 w 1316"/>
                <a:gd name="T5" fmla="*/ 118 h 660"/>
                <a:gd name="T6" fmla="*/ 1142 w 1316"/>
                <a:gd name="T7" fmla="*/ 174 h 660"/>
                <a:gd name="T8" fmla="*/ 1078 w 1316"/>
                <a:gd name="T9" fmla="*/ 226 h 660"/>
                <a:gd name="T10" fmla="*/ 1009 w 1316"/>
                <a:gd name="T11" fmla="*/ 278 h 660"/>
                <a:gd name="T12" fmla="*/ 939 w 1316"/>
                <a:gd name="T13" fmla="*/ 326 h 660"/>
                <a:gd name="T14" fmla="*/ 864 w 1316"/>
                <a:gd name="T15" fmla="*/ 372 h 660"/>
                <a:gd name="T16" fmla="*/ 787 w 1316"/>
                <a:gd name="T17" fmla="*/ 414 h 660"/>
                <a:gd name="T18" fmla="*/ 708 w 1316"/>
                <a:gd name="T19" fmla="*/ 455 h 660"/>
                <a:gd name="T20" fmla="*/ 626 w 1316"/>
                <a:gd name="T21" fmla="*/ 493 h 660"/>
                <a:gd name="T22" fmla="*/ 542 w 1316"/>
                <a:gd name="T23" fmla="*/ 526 h 660"/>
                <a:gd name="T24" fmla="*/ 455 w 1316"/>
                <a:gd name="T25" fmla="*/ 556 h 660"/>
                <a:gd name="T26" fmla="*/ 366 w 1316"/>
                <a:gd name="T27" fmla="*/ 583 h 660"/>
                <a:gd name="T28" fmla="*/ 277 w 1316"/>
                <a:gd name="T29" fmla="*/ 608 h 660"/>
                <a:gd name="T30" fmla="*/ 185 w 1316"/>
                <a:gd name="T31" fmla="*/ 628 h 660"/>
                <a:gd name="T32" fmla="*/ 93 w 1316"/>
                <a:gd name="T33" fmla="*/ 646 h 660"/>
                <a:gd name="T34" fmla="*/ 0 w 1316"/>
                <a:gd name="T35" fmla="*/ 660 h 6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6" h="660">
                  <a:moveTo>
                    <a:pt x="1316" y="0"/>
                  </a:moveTo>
                  <a:lnTo>
                    <a:pt x="1261" y="60"/>
                  </a:lnTo>
                  <a:lnTo>
                    <a:pt x="1204" y="118"/>
                  </a:lnTo>
                  <a:lnTo>
                    <a:pt x="1142" y="174"/>
                  </a:lnTo>
                  <a:lnTo>
                    <a:pt x="1078" y="226"/>
                  </a:lnTo>
                  <a:lnTo>
                    <a:pt x="1009" y="278"/>
                  </a:lnTo>
                  <a:lnTo>
                    <a:pt x="939" y="326"/>
                  </a:lnTo>
                  <a:lnTo>
                    <a:pt x="864" y="372"/>
                  </a:lnTo>
                  <a:lnTo>
                    <a:pt x="787" y="414"/>
                  </a:lnTo>
                  <a:lnTo>
                    <a:pt x="708" y="455"/>
                  </a:lnTo>
                  <a:lnTo>
                    <a:pt x="626" y="493"/>
                  </a:lnTo>
                  <a:lnTo>
                    <a:pt x="542" y="526"/>
                  </a:lnTo>
                  <a:lnTo>
                    <a:pt x="455" y="556"/>
                  </a:lnTo>
                  <a:lnTo>
                    <a:pt x="366" y="583"/>
                  </a:lnTo>
                  <a:lnTo>
                    <a:pt x="277" y="608"/>
                  </a:lnTo>
                  <a:lnTo>
                    <a:pt x="185" y="628"/>
                  </a:lnTo>
                  <a:lnTo>
                    <a:pt x="93" y="646"/>
                  </a:lnTo>
                  <a:lnTo>
                    <a:pt x="0" y="660"/>
                  </a:lnTo>
                </a:path>
              </a:pathLst>
            </a:custGeom>
            <a:noFill/>
            <a:ln w="68263">
              <a:solidFill>
                <a:srgbClr val="9BC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88" name="Freeform 131"/>
            <p:cNvSpPr>
              <a:spLocks/>
            </p:cNvSpPr>
            <p:nvPr/>
          </p:nvSpPr>
          <p:spPr bwMode="auto">
            <a:xfrm>
              <a:off x="3241" y="1675"/>
              <a:ext cx="34" cy="56"/>
            </a:xfrm>
            <a:custGeom>
              <a:avLst/>
              <a:gdLst>
                <a:gd name="T0" fmla="*/ 215 w 27"/>
                <a:gd name="T1" fmla="*/ 0 h 44"/>
                <a:gd name="T2" fmla="*/ 20 w 27"/>
                <a:gd name="T3" fmla="*/ 356 h 44"/>
                <a:gd name="T4" fmla="*/ 0 w 27"/>
                <a:gd name="T5" fmla="*/ 384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44">
                  <a:moveTo>
                    <a:pt x="27" y="0"/>
                  </a:moveTo>
                  <a:lnTo>
                    <a:pt x="2" y="41"/>
                  </a:lnTo>
                  <a:lnTo>
                    <a:pt x="0" y="44"/>
                  </a:lnTo>
                </a:path>
              </a:pathLst>
            </a:custGeom>
            <a:noFill/>
            <a:ln w="52388">
              <a:solidFill>
                <a:srgbClr val="9BC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89" name="Freeform 132"/>
            <p:cNvSpPr>
              <a:spLocks/>
            </p:cNvSpPr>
            <p:nvPr/>
          </p:nvSpPr>
          <p:spPr bwMode="auto">
            <a:xfrm>
              <a:off x="3163" y="1785"/>
              <a:ext cx="40" cy="53"/>
            </a:xfrm>
            <a:custGeom>
              <a:avLst/>
              <a:gdLst>
                <a:gd name="T0" fmla="*/ 308 w 31"/>
                <a:gd name="T1" fmla="*/ 0 h 42"/>
                <a:gd name="T2" fmla="*/ 59 w 31"/>
                <a:gd name="T3" fmla="*/ 278 h 42"/>
                <a:gd name="T4" fmla="*/ 0 w 31"/>
                <a:gd name="T5" fmla="*/ 342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2">
                  <a:moveTo>
                    <a:pt x="31" y="0"/>
                  </a:moveTo>
                  <a:lnTo>
                    <a:pt x="6" y="34"/>
                  </a:lnTo>
                  <a:lnTo>
                    <a:pt x="0" y="42"/>
                  </a:lnTo>
                </a:path>
              </a:pathLst>
            </a:custGeom>
            <a:noFill/>
            <a:ln w="52388">
              <a:solidFill>
                <a:srgbClr val="9BC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90" name="Line 133"/>
            <p:cNvSpPr>
              <a:spLocks noChangeShapeType="1"/>
            </p:cNvSpPr>
            <p:nvPr/>
          </p:nvSpPr>
          <p:spPr bwMode="auto">
            <a:xfrm flipV="1">
              <a:off x="3275" y="1572"/>
              <a:ext cx="62" cy="103"/>
            </a:xfrm>
            <a:prstGeom prst="line">
              <a:avLst/>
            </a:prstGeom>
            <a:noFill/>
            <a:ln w="52388">
              <a:solidFill>
                <a:srgbClr val="9BC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91" name="Freeform 134"/>
            <p:cNvSpPr>
              <a:spLocks/>
            </p:cNvSpPr>
            <p:nvPr/>
          </p:nvSpPr>
          <p:spPr bwMode="auto">
            <a:xfrm>
              <a:off x="3192" y="1572"/>
              <a:ext cx="145" cy="187"/>
            </a:xfrm>
            <a:custGeom>
              <a:avLst/>
              <a:gdLst>
                <a:gd name="T0" fmla="*/ 0 w 145"/>
                <a:gd name="T1" fmla="*/ 124 h 187"/>
                <a:gd name="T2" fmla="*/ 145 w 145"/>
                <a:gd name="T3" fmla="*/ 0 h 187"/>
                <a:gd name="T4" fmla="*/ 104 w 145"/>
                <a:gd name="T5" fmla="*/ 187 h 187"/>
                <a:gd name="T6" fmla="*/ 0 w 145"/>
                <a:gd name="T7" fmla="*/ 124 h 1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5" h="187">
                  <a:moveTo>
                    <a:pt x="0" y="124"/>
                  </a:moveTo>
                  <a:lnTo>
                    <a:pt x="145" y="0"/>
                  </a:lnTo>
                  <a:lnTo>
                    <a:pt x="104" y="18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9B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3527" name="Group 135"/>
          <p:cNvGrpSpPr>
            <a:grpSpLocks/>
          </p:cNvGrpSpPr>
          <p:nvPr/>
        </p:nvGrpSpPr>
        <p:grpSpPr bwMode="auto">
          <a:xfrm>
            <a:off x="5105400" y="3200400"/>
            <a:ext cx="3157538" cy="1800225"/>
            <a:chOff x="3216" y="2016"/>
            <a:chExt cx="1989" cy="1134"/>
          </a:xfrm>
        </p:grpSpPr>
        <p:grpSp>
          <p:nvGrpSpPr>
            <p:cNvPr id="350270" name="Group 136"/>
            <p:cNvGrpSpPr>
              <a:grpSpLocks/>
            </p:cNvGrpSpPr>
            <p:nvPr/>
          </p:nvGrpSpPr>
          <p:grpSpPr bwMode="auto">
            <a:xfrm>
              <a:off x="3216" y="2016"/>
              <a:ext cx="1989" cy="960"/>
              <a:chOff x="3201" y="2060"/>
              <a:chExt cx="1989" cy="960"/>
            </a:xfrm>
          </p:grpSpPr>
          <p:sp>
            <p:nvSpPr>
              <p:cNvPr id="350284" name="Freeform 137"/>
              <p:cNvSpPr>
                <a:spLocks/>
              </p:cNvSpPr>
              <p:nvPr/>
            </p:nvSpPr>
            <p:spPr bwMode="auto">
              <a:xfrm>
                <a:off x="3201" y="2169"/>
                <a:ext cx="1871" cy="851"/>
              </a:xfrm>
              <a:custGeom>
                <a:avLst/>
                <a:gdLst>
                  <a:gd name="T0" fmla="*/ 1871 w 1871"/>
                  <a:gd name="T1" fmla="*/ 0 h 851"/>
                  <a:gd name="T2" fmla="*/ 1779 w 1871"/>
                  <a:gd name="T3" fmla="*/ 77 h 851"/>
                  <a:gd name="T4" fmla="*/ 1685 w 1871"/>
                  <a:gd name="T5" fmla="*/ 151 h 851"/>
                  <a:gd name="T6" fmla="*/ 1589 w 1871"/>
                  <a:gd name="T7" fmla="*/ 222 h 851"/>
                  <a:gd name="T8" fmla="*/ 1489 w 1871"/>
                  <a:gd name="T9" fmla="*/ 290 h 851"/>
                  <a:gd name="T10" fmla="*/ 1387 w 1871"/>
                  <a:gd name="T11" fmla="*/ 354 h 851"/>
                  <a:gd name="T12" fmla="*/ 1282 w 1871"/>
                  <a:gd name="T13" fmla="*/ 415 h 851"/>
                  <a:gd name="T14" fmla="*/ 1175 w 1871"/>
                  <a:gd name="T15" fmla="*/ 474 h 851"/>
                  <a:gd name="T16" fmla="*/ 1065 w 1871"/>
                  <a:gd name="T17" fmla="*/ 528 h 851"/>
                  <a:gd name="T18" fmla="*/ 954 w 1871"/>
                  <a:gd name="T19" fmla="*/ 578 h 851"/>
                  <a:gd name="T20" fmla="*/ 839 w 1871"/>
                  <a:gd name="T21" fmla="*/ 626 h 851"/>
                  <a:gd name="T22" fmla="*/ 724 w 1871"/>
                  <a:gd name="T23" fmla="*/ 669 h 851"/>
                  <a:gd name="T24" fmla="*/ 606 w 1871"/>
                  <a:gd name="T25" fmla="*/ 709 h 851"/>
                  <a:gd name="T26" fmla="*/ 488 w 1871"/>
                  <a:gd name="T27" fmla="*/ 745 h 851"/>
                  <a:gd name="T28" fmla="*/ 368 w 1871"/>
                  <a:gd name="T29" fmla="*/ 777 h 851"/>
                  <a:gd name="T30" fmla="*/ 247 w 1871"/>
                  <a:gd name="T31" fmla="*/ 806 h 851"/>
                  <a:gd name="T32" fmla="*/ 124 w 1871"/>
                  <a:gd name="T33" fmla="*/ 829 h 851"/>
                  <a:gd name="T34" fmla="*/ 0 w 1871"/>
                  <a:gd name="T35" fmla="*/ 851 h 8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1" h="851">
                    <a:moveTo>
                      <a:pt x="1871" y="0"/>
                    </a:moveTo>
                    <a:lnTo>
                      <a:pt x="1779" y="77"/>
                    </a:lnTo>
                    <a:lnTo>
                      <a:pt x="1685" y="151"/>
                    </a:lnTo>
                    <a:lnTo>
                      <a:pt x="1589" y="222"/>
                    </a:lnTo>
                    <a:lnTo>
                      <a:pt x="1489" y="290"/>
                    </a:lnTo>
                    <a:lnTo>
                      <a:pt x="1387" y="354"/>
                    </a:lnTo>
                    <a:lnTo>
                      <a:pt x="1282" y="415"/>
                    </a:lnTo>
                    <a:lnTo>
                      <a:pt x="1175" y="474"/>
                    </a:lnTo>
                    <a:lnTo>
                      <a:pt x="1065" y="528"/>
                    </a:lnTo>
                    <a:lnTo>
                      <a:pt x="954" y="578"/>
                    </a:lnTo>
                    <a:lnTo>
                      <a:pt x="839" y="626"/>
                    </a:lnTo>
                    <a:lnTo>
                      <a:pt x="724" y="669"/>
                    </a:lnTo>
                    <a:lnTo>
                      <a:pt x="606" y="709"/>
                    </a:lnTo>
                    <a:lnTo>
                      <a:pt x="488" y="745"/>
                    </a:lnTo>
                    <a:lnTo>
                      <a:pt x="368" y="777"/>
                    </a:lnTo>
                    <a:lnTo>
                      <a:pt x="247" y="806"/>
                    </a:lnTo>
                    <a:lnTo>
                      <a:pt x="124" y="829"/>
                    </a:lnTo>
                    <a:lnTo>
                      <a:pt x="0" y="851"/>
                    </a:lnTo>
                  </a:path>
                </a:pathLst>
              </a:custGeom>
              <a:noFill/>
              <a:ln w="6350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5" name="Line 138"/>
              <p:cNvSpPr>
                <a:spLocks noChangeShapeType="1"/>
              </p:cNvSpPr>
              <p:nvPr/>
            </p:nvSpPr>
            <p:spPr bwMode="auto">
              <a:xfrm flipV="1">
                <a:off x="5072" y="2060"/>
                <a:ext cx="118" cy="109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6" name="Freeform 139"/>
              <p:cNvSpPr>
                <a:spLocks/>
              </p:cNvSpPr>
              <p:nvPr/>
            </p:nvSpPr>
            <p:spPr bwMode="auto">
              <a:xfrm>
                <a:off x="5001" y="2060"/>
                <a:ext cx="189" cy="181"/>
              </a:xfrm>
              <a:custGeom>
                <a:avLst/>
                <a:gdLst>
                  <a:gd name="T0" fmla="*/ 0 w 189"/>
                  <a:gd name="T1" fmla="*/ 85 h 181"/>
                  <a:gd name="T2" fmla="*/ 189 w 189"/>
                  <a:gd name="T3" fmla="*/ 0 h 181"/>
                  <a:gd name="T4" fmla="*/ 89 w 189"/>
                  <a:gd name="T5" fmla="*/ 181 h 181"/>
                  <a:gd name="T6" fmla="*/ 0 w 189"/>
                  <a:gd name="T7" fmla="*/ 85 h 1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9" h="181">
                    <a:moveTo>
                      <a:pt x="0" y="85"/>
                    </a:moveTo>
                    <a:lnTo>
                      <a:pt x="189" y="0"/>
                    </a:lnTo>
                    <a:lnTo>
                      <a:pt x="89" y="1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0271" name="Group 140"/>
            <p:cNvGrpSpPr>
              <a:grpSpLocks/>
            </p:cNvGrpSpPr>
            <p:nvPr/>
          </p:nvGrpSpPr>
          <p:grpSpPr bwMode="auto">
            <a:xfrm>
              <a:off x="3789" y="2706"/>
              <a:ext cx="899" cy="444"/>
              <a:chOff x="3840" y="2466"/>
              <a:chExt cx="1248" cy="838"/>
            </a:xfrm>
          </p:grpSpPr>
          <p:sp>
            <p:nvSpPr>
              <p:cNvPr id="350272" name="Freeform 141"/>
              <p:cNvSpPr>
                <a:spLocks/>
              </p:cNvSpPr>
              <p:nvPr/>
            </p:nvSpPr>
            <p:spPr bwMode="auto">
              <a:xfrm>
                <a:off x="3840" y="2924"/>
                <a:ext cx="140" cy="380"/>
              </a:xfrm>
              <a:custGeom>
                <a:avLst/>
                <a:gdLst>
                  <a:gd name="T0" fmla="*/ 2 w 140"/>
                  <a:gd name="T1" fmla="*/ 178 h 380"/>
                  <a:gd name="T2" fmla="*/ 14 w 140"/>
                  <a:gd name="T3" fmla="*/ 100 h 380"/>
                  <a:gd name="T4" fmla="*/ 34 w 140"/>
                  <a:gd name="T5" fmla="*/ 44 h 380"/>
                  <a:gd name="T6" fmla="*/ 58 w 140"/>
                  <a:gd name="T7" fmla="*/ 12 h 380"/>
                  <a:gd name="T8" fmla="*/ 86 w 140"/>
                  <a:gd name="T9" fmla="*/ 0 h 380"/>
                  <a:gd name="T10" fmla="*/ 110 w 140"/>
                  <a:gd name="T11" fmla="*/ 8 h 380"/>
                  <a:gd name="T12" fmla="*/ 126 w 140"/>
                  <a:gd name="T13" fmla="*/ 36 h 380"/>
                  <a:gd name="T14" fmla="*/ 134 w 140"/>
                  <a:gd name="T15" fmla="*/ 80 h 380"/>
                  <a:gd name="T16" fmla="*/ 124 w 140"/>
                  <a:gd name="T17" fmla="*/ 114 h 380"/>
                  <a:gd name="T18" fmla="*/ 112 w 140"/>
                  <a:gd name="T19" fmla="*/ 98 h 380"/>
                  <a:gd name="T20" fmla="*/ 106 w 140"/>
                  <a:gd name="T21" fmla="*/ 66 h 380"/>
                  <a:gd name="T22" fmla="*/ 94 w 140"/>
                  <a:gd name="T23" fmla="*/ 48 h 380"/>
                  <a:gd name="T24" fmla="*/ 80 w 140"/>
                  <a:gd name="T25" fmla="*/ 42 h 380"/>
                  <a:gd name="T26" fmla="*/ 64 w 140"/>
                  <a:gd name="T27" fmla="*/ 50 h 380"/>
                  <a:gd name="T28" fmla="*/ 48 w 140"/>
                  <a:gd name="T29" fmla="*/ 72 h 380"/>
                  <a:gd name="T30" fmla="*/ 34 w 140"/>
                  <a:gd name="T31" fmla="*/ 112 h 380"/>
                  <a:gd name="T32" fmla="*/ 26 w 140"/>
                  <a:gd name="T33" fmla="*/ 174 h 380"/>
                  <a:gd name="T34" fmla="*/ 26 w 140"/>
                  <a:gd name="T35" fmla="*/ 248 h 380"/>
                  <a:gd name="T36" fmla="*/ 34 w 140"/>
                  <a:gd name="T37" fmla="*/ 304 h 380"/>
                  <a:gd name="T38" fmla="*/ 48 w 140"/>
                  <a:gd name="T39" fmla="*/ 330 h 380"/>
                  <a:gd name="T40" fmla="*/ 64 w 140"/>
                  <a:gd name="T41" fmla="*/ 336 h 380"/>
                  <a:gd name="T42" fmla="*/ 80 w 140"/>
                  <a:gd name="T43" fmla="*/ 330 h 380"/>
                  <a:gd name="T44" fmla="*/ 96 w 140"/>
                  <a:gd name="T45" fmla="*/ 310 h 380"/>
                  <a:gd name="T46" fmla="*/ 108 w 140"/>
                  <a:gd name="T47" fmla="*/ 278 h 380"/>
                  <a:gd name="T48" fmla="*/ 116 w 140"/>
                  <a:gd name="T49" fmla="*/ 232 h 380"/>
                  <a:gd name="T50" fmla="*/ 128 w 140"/>
                  <a:gd name="T51" fmla="*/ 202 h 380"/>
                  <a:gd name="T52" fmla="*/ 138 w 140"/>
                  <a:gd name="T53" fmla="*/ 232 h 380"/>
                  <a:gd name="T54" fmla="*/ 128 w 140"/>
                  <a:gd name="T55" fmla="*/ 292 h 380"/>
                  <a:gd name="T56" fmla="*/ 112 w 140"/>
                  <a:gd name="T57" fmla="*/ 338 h 380"/>
                  <a:gd name="T58" fmla="*/ 86 w 140"/>
                  <a:gd name="T59" fmla="*/ 366 h 380"/>
                  <a:gd name="T60" fmla="*/ 58 w 140"/>
                  <a:gd name="T61" fmla="*/ 380 h 380"/>
                  <a:gd name="T62" fmla="*/ 34 w 140"/>
                  <a:gd name="T63" fmla="*/ 370 h 380"/>
                  <a:gd name="T64" fmla="*/ 14 w 140"/>
                  <a:gd name="T65" fmla="*/ 332 h 380"/>
                  <a:gd name="T66" fmla="*/ 2 w 140"/>
                  <a:gd name="T67" fmla="*/ 266 h 380"/>
                  <a:gd name="T68" fmla="*/ 0 w 140"/>
                  <a:gd name="T69" fmla="*/ 222 h 3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0" h="380">
                    <a:moveTo>
                      <a:pt x="0" y="222"/>
                    </a:moveTo>
                    <a:lnTo>
                      <a:pt x="2" y="178"/>
                    </a:lnTo>
                    <a:lnTo>
                      <a:pt x="6" y="138"/>
                    </a:lnTo>
                    <a:lnTo>
                      <a:pt x="14" y="100"/>
                    </a:lnTo>
                    <a:lnTo>
                      <a:pt x="24" y="66"/>
                    </a:lnTo>
                    <a:lnTo>
                      <a:pt x="34" y="44"/>
                    </a:lnTo>
                    <a:lnTo>
                      <a:pt x="46" y="26"/>
                    </a:lnTo>
                    <a:lnTo>
                      <a:pt x="58" y="12"/>
                    </a:lnTo>
                    <a:lnTo>
                      <a:pt x="72" y="4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110" y="8"/>
                    </a:lnTo>
                    <a:lnTo>
                      <a:pt x="118" y="20"/>
                    </a:lnTo>
                    <a:lnTo>
                      <a:pt x="126" y="36"/>
                    </a:lnTo>
                    <a:lnTo>
                      <a:pt x="132" y="56"/>
                    </a:lnTo>
                    <a:lnTo>
                      <a:pt x="134" y="80"/>
                    </a:lnTo>
                    <a:lnTo>
                      <a:pt x="136" y="108"/>
                    </a:lnTo>
                    <a:lnTo>
                      <a:pt x="124" y="114"/>
                    </a:lnTo>
                    <a:lnTo>
                      <a:pt x="114" y="118"/>
                    </a:lnTo>
                    <a:lnTo>
                      <a:pt x="112" y="98"/>
                    </a:lnTo>
                    <a:lnTo>
                      <a:pt x="110" y="82"/>
                    </a:lnTo>
                    <a:lnTo>
                      <a:pt x="106" y="66"/>
                    </a:lnTo>
                    <a:lnTo>
                      <a:pt x="100" y="56"/>
                    </a:lnTo>
                    <a:lnTo>
                      <a:pt x="94" y="48"/>
                    </a:lnTo>
                    <a:lnTo>
                      <a:pt x="86" y="44"/>
                    </a:lnTo>
                    <a:lnTo>
                      <a:pt x="80" y="42"/>
                    </a:lnTo>
                    <a:lnTo>
                      <a:pt x="72" y="44"/>
                    </a:lnTo>
                    <a:lnTo>
                      <a:pt x="64" y="50"/>
                    </a:lnTo>
                    <a:lnTo>
                      <a:pt x="56" y="60"/>
                    </a:lnTo>
                    <a:lnTo>
                      <a:pt x="48" y="72"/>
                    </a:lnTo>
                    <a:lnTo>
                      <a:pt x="40" y="88"/>
                    </a:lnTo>
                    <a:lnTo>
                      <a:pt x="34" y="112"/>
                    </a:lnTo>
                    <a:lnTo>
                      <a:pt x="28" y="142"/>
                    </a:lnTo>
                    <a:lnTo>
                      <a:pt x="26" y="174"/>
                    </a:lnTo>
                    <a:lnTo>
                      <a:pt x="24" y="212"/>
                    </a:lnTo>
                    <a:lnTo>
                      <a:pt x="26" y="248"/>
                    </a:lnTo>
                    <a:lnTo>
                      <a:pt x="28" y="280"/>
                    </a:lnTo>
                    <a:lnTo>
                      <a:pt x="34" y="304"/>
                    </a:lnTo>
                    <a:lnTo>
                      <a:pt x="40" y="322"/>
                    </a:lnTo>
                    <a:lnTo>
                      <a:pt x="48" y="330"/>
                    </a:lnTo>
                    <a:lnTo>
                      <a:pt x="56" y="336"/>
                    </a:lnTo>
                    <a:lnTo>
                      <a:pt x="64" y="336"/>
                    </a:lnTo>
                    <a:lnTo>
                      <a:pt x="72" y="334"/>
                    </a:lnTo>
                    <a:lnTo>
                      <a:pt x="80" y="330"/>
                    </a:lnTo>
                    <a:lnTo>
                      <a:pt x="90" y="322"/>
                    </a:lnTo>
                    <a:lnTo>
                      <a:pt x="96" y="310"/>
                    </a:lnTo>
                    <a:lnTo>
                      <a:pt x="102" y="298"/>
                    </a:lnTo>
                    <a:lnTo>
                      <a:pt x="108" y="278"/>
                    </a:lnTo>
                    <a:lnTo>
                      <a:pt x="112" y="256"/>
                    </a:lnTo>
                    <a:lnTo>
                      <a:pt x="116" y="232"/>
                    </a:lnTo>
                    <a:lnTo>
                      <a:pt x="116" y="206"/>
                    </a:lnTo>
                    <a:lnTo>
                      <a:pt x="128" y="202"/>
                    </a:lnTo>
                    <a:lnTo>
                      <a:pt x="140" y="196"/>
                    </a:lnTo>
                    <a:lnTo>
                      <a:pt x="138" y="232"/>
                    </a:lnTo>
                    <a:lnTo>
                      <a:pt x="134" y="264"/>
                    </a:lnTo>
                    <a:lnTo>
                      <a:pt x="128" y="292"/>
                    </a:lnTo>
                    <a:lnTo>
                      <a:pt x="120" y="318"/>
                    </a:lnTo>
                    <a:lnTo>
                      <a:pt x="112" y="338"/>
                    </a:lnTo>
                    <a:lnTo>
                      <a:pt x="100" y="354"/>
                    </a:lnTo>
                    <a:lnTo>
                      <a:pt x="86" y="366"/>
                    </a:lnTo>
                    <a:lnTo>
                      <a:pt x="72" y="376"/>
                    </a:lnTo>
                    <a:lnTo>
                      <a:pt x="58" y="380"/>
                    </a:lnTo>
                    <a:lnTo>
                      <a:pt x="46" y="378"/>
                    </a:lnTo>
                    <a:lnTo>
                      <a:pt x="34" y="370"/>
                    </a:lnTo>
                    <a:lnTo>
                      <a:pt x="24" y="356"/>
                    </a:lnTo>
                    <a:lnTo>
                      <a:pt x="14" y="332"/>
                    </a:lnTo>
                    <a:lnTo>
                      <a:pt x="6" y="302"/>
                    </a:lnTo>
                    <a:lnTo>
                      <a:pt x="2" y="266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3" name="Freeform 142"/>
              <p:cNvSpPr>
                <a:spLocks noEditPoints="1"/>
              </p:cNvSpPr>
              <p:nvPr/>
            </p:nvSpPr>
            <p:spPr bwMode="auto">
              <a:xfrm>
                <a:off x="4000" y="2988"/>
                <a:ext cx="102" cy="258"/>
              </a:xfrm>
              <a:custGeom>
                <a:avLst/>
                <a:gdLst>
                  <a:gd name="T0" fmla="*/ 10 w 102"/>
                  <a:gd name="T1" fmla="*/ 68 h 258"/>
                  <a:gd name="T2" fmla="*/ 24 w 102"/>
                  <a:gd name="T3" fmla="*/ 28 h 258"/>
                  <a:gd name="T4" fmla="*/ 40 w 102"/>
                  <a:gd name="T5" fmla="*/ 10 h 258"/>
                  <a:gd name="T6" fmla="*/ 62 w 102"/>
                  <a:gd name="T7" fmla="*/ 0 h 258"/>
                  <a:gd name="T8" fmla="*/ 78 w 102"/>
                  <a:gd name="T9" fmla="*/ 2 h 258"/>
                  <a:gd name="T10" fmla="*/ 90 w 102"/>
                  <a:gd name="T11" fmla="*/ 20 h 258"/>
                  <a:gd name="T12" fmla="*/ 94 w 102"/>
                  <a:gd name="T13" fmla="*/ 42 h 258"/>
                  <a:gd name="T14" fmla="*/ 94 w 102"/>
                  <a:gd name="T15" fmla="*/ 188 h 258"/>
                  <a:gd name="T16" fmla="*/ 100 w 102"/>
                  <a:gd name="T17" fmla="*/ 216 h 258"/>
                  <a:gd name="T18" fmla="*/ 90 w 102"/>
                  <a:gd name="T19" fmla="*/ 228 h 258"/>
                  <a:gd name="T20" fmla="*/ 76 w 102"/>
                  <a:gd name="T21" fmla="*/ 222 h 258"/>
                  <a:gd name="T22" fmla="*/ 68 w 102"/>
                  <a:gd name="T23" fmla="*/ 224 h 258"/>
                  <a:gd name="T24" fmla="*/ 48 w 102"/>
                  <a:gd name="T25" fmla="*/ 248 h 258"/>
                  <a:gd name="T26" fmla="*/ 30 w 102"/>
                  <a:gd name="T27" fmla="*/ 258 h 258"/>
                  <a:gd name="T28" fmla="*/ 16 w 102"/>
                  <a:gd name="T29" fmla="*/ 254 h 258"/>
                  <a:gd name="T30" fmla="*/ 2 w 102"/>
                  <a:gd name="T31" fmla="*/ 228 h 258"/>
                  <a:gd name="T32" fmla="*/ 2 w 102"/>
                  <a:gd name="T33" fmla="*/ 178 h 258"/>
                  <a:gd name="T34" fmla="*/ 16 w 102"/>
                  <a:gd name="T35" fmla="*/ 140 h 258"/>
                  <a:gd name="T36" fmla="*/ 38 w 102"/>
                  <a:gd name="T37" fmla="*/ 112 h 258"/>
                  <a:gd name="T38" fmla="*/ 58 w 102"/>
                  <a:gd name="T39" fmla="*/ 94 h 258"/>
                  <a:gd name="T40" fmla="*/ 76 w 102"/>
                  <a:gd name="T41" fmla="*/ 72 h 258"/>
                  <a:gd name="T42" fmla="*/ 70 w 102"/>
                  <a:gd name="T43" fmla="*/ 46 h 258"/>
                  <a:gd name="T44" fmla="*/ 62 w 102"/>
                  <a:gd name="T45" fmla="*/ 38 h 258"/>
                  <a:gd name="T46" fmla="*/ 52 w 102"/>
                  <a:gd name="T47" fmla="*/ 40 h 258"/>
                  <a:gd name="T48" fmla="*/ 34 w 102"/>
                  <a:gd name="T49" fmla="*/ 62 h 258"/>
                  <a:gd name="T50" fmla="*/ 28 w 102"/>
                  <a:gd name="T51" fmla="*/ 80 h 258"/>
                  <a:gd name="T52" fmla="*/ 18 w 102"/>
                  <a:gd name="T53" fmla="*/ 92 h 258"/>
                  <a:gd name="T54" fmla="*/ 6 w 102"/>
                  <a:gd name="T55" fmla="*/ 98 h 258"/>
                  <a:gd name="T56" fmla="*/ 64 w 102"/>
                  <a:gd name="T57" fmla="*/ 124 h 258"/>
                  <a:gd name="T58" fmla="*/ 44 w 102"/>
                  <a:gd name="T59" fmla="*/ 144 h 258"/>
                  <a:gd name="T60" fmla="*/ 32 w 102"/>
                  <a:gd name="T61" fmla="*/ 156 h 258"/>
                  <a:gd name="T62" fmla="*/ 24 w 102"/>
                  <a:gd name="T63" fmla="*/ 180 h 258"/>
                  <a:gd name="T64" fmla="*/ 24 w 102"/>
                  <a:gd name="T65" fmla="*/ 206 h 258"/>
                  <a:gd name="T66" fmla="*/ 32 w 102"/>
                  <a:gd name="T67" fmla="*/ 218 h 258"/>
                  <a:gd name="T68" fmla="*/ 48 w 102"/>
                  <a:gd name="T69" fmla="*/ 210 h 258"/>
                  <a:gd name="T70" fmla="*/ 62 w 102"/>
                  <a:gd name="T71" fmla="*/ 192 h 258"/>
                  <a:gd name="T72" fmla="*/ 72 w 102"/>
                  <a:gd name="T73" fmla="*/ 166 h 258"/>
                  <a:gd name="T74" fmla="*/ 76 w 102"/>
                  <a:gd name="T75" fmla="*/ 134 h 258"/>
                  <a:gd name="T76" fmla="*/ 76 w 102"/>
                  <a:gd name="T77" fmla="*/ 112 h 25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2" h="258">
                    <a:moveTo>
                      <a:pt x="6" y="98"/>
                    </a:moveTo>
                    <a:lnTo>
                      <a:pt x="10" y="68"/>
                    </a:lnTo>
                    <a:lnTo>
                      <a:pt x="18" y="40"/>
                    </a:lnTo>
                    <a:lnTo>
                      <a:pt x="24" y="28"/>
                    </a:lnTo>
                    <a:lnTo>
                      <a:pt x="32" y="18"/>
                    </a:lnTo>
                    <a:lnTo>
                      <a:pt x="40" y="10"/>
                    </a:lnTo>
                    <a:lnTo>
                      <a:pt x="50" y="4"/>
                    </a:lnTo>
                    <a:lnTo>
                      <a:pt x="62" y="0"/>
                    </a:lnTo>
                    <a:lnTo>
                      <a:pt x="70" y="0"/>
                    </a:lnTo>
                    <a:lnTo>
                      <a:pt x="78" y="2"/>
                    </a:lnTo>
                    <a:lnTo>
                      <a:pt x="84" y="10"/>
                    </a:lnTo>
                    <a:lnTo>
                      <a:pt x="90" y="20"/>
                    </a:lnTo>
                    <a:lnTo>
                      <a:pt x="92" y="30"/>
                    </a:lnTo>
                    <a:lnTo>
                      <a:pt x="94" y="42"/>
                    </a:lnTo>
                    <a:lnTo>
                      <a:pt x="94" y="56"/>
                    </a:lnTo>
                    <a:lnTo>
                      <a:pt x="94" y="188"/>
                    </a:lnTo>
                    <a:lnTo>
                      <a:pt x="96" y="208"/>
                    </a:lnTo>
                    <a:lnTo>
                      <a:pt x="100" y="216"/>
                    </a:lnTo>
                    <a:lnTo>
                      <a:pt x="102" y="222"/>
                    </a:lnTo>
                    <a:lnTo>
                      <a:pt x="90" y="228"/>
                    </a:lnTo>
                    <a:lnTo>
                      <a:pt x="80" y="232"/>
                    </a:lnTo>
                    <a:lnTo>
                      <a:pt x="76" y="222"/>
                    </a:lnTo>
                    <a:lnTo>
                      <a:pt x="76" y="206"/>
                    </a:lnTo>
                    <a:lnTo>
                      <a:pt x="68" y="224"/>
                    </a:lnTo>
                    <a:lnTo>
                      <a:pt x="58" y="238"/>
                    </a:lnTo>
                    <a:lnTo>
                      <a:pt x="48" y="248"/>
                    </a:lnTo>
                    <a:lnTo>
                      <a:pt x="38" y="254"/>
                    </a:lnTo>
                    <a:lnTo>
                      <a:pt x="30" y="258"/>
                    </a:lnTo>
                    <a:lnTo>
                      <a:pt x="22" y="256"/>
                    </a:lnTo>
                    <a:lnTo>
                      <a:pt x="16" y="254"/>
                    </a:lnTo>
                    <a:lnTo>
                      <a:pt x="10" y="246"/>
                    </a:lnTo>
                    <a:lnTo>
                      <a:pt x="2" y="228"/>
                    </a:lnTo>
                    <a:lnTo>
                      <a:pt x="0" y="206"/>
                    </a:lnTo>
                    <a:lnTo>
                      <a:pt x="2" y="178"/>
                    </a:lnTo>
                    <a:lnTo>
                      <a:pt x="10" y="152"/>
                    </a:lnTo>
                    <a:lnTo>
                      <a:pt x="16" y="140"/>
                    </a:lnTo>
                    <a:lnTo>
                      <a:pt x="22" y="130"/>
                    </a:lnTo>
                    <a:lnTo>
                      <a:pt x="38" y="112"/>
                    </a:lnTo>
                    <a:lnTo>
                      <a:pt x="48" y="104"/>
                    </a:lnTo>
                    <a:lnTo>
                      <a:pt x="58" y="94"/>
                    </a:lnTo>
                    <a:lnTo>
                      <a:pt x="68" y="82"/>
                    </a:lnTo>
                    <a:lnTo>
                      <a:pt x="76" y="72"/>
                    </a:lnTo>
                    <a:lnTo>
                      <a:pt x="74" y="58"/>
                    </a:lnTo>
                    <a:lnTo>
                      <a:pt x="70" y="46"/>
                    </a:lnTo>
                    <a:lnTo>
                      <a:pt x="66" y="42"/>
                    </a:lnTo>
                    <a:lnTo>
                      <a:pt x="62" y="38"/>
                    </a:lnTo>
                    <a:lnTo>
                      <a:pt x="58" y="38"/>
                    </a:lnTo>
                    <a:lnTo>
                      <a:pt x="52" y="40"/>
                    </a:lnTo>
                    <a:lnTo>
                      <a:pt x="42" y="48"/>
                    </a:lnTo>
                    <a:lnTo>
                      <a:pt x="34" y="62"/>
                    </a:lnTo>
                    <a:lnTo>
                      <a:pt x="30" y="74"/>
                    </a:lnTo>
                    <a:lnTo>
                      <a:pt x="28" y="80"/>
                    </a:lnTo>
                    <a:lnTo>
                      <a:pt x="28" y="88"/>
                    </a:lnTo>
                    <a:lnTo>
                      <a:pt x="18" y="92"/>
                    </a:lnTo>
                    <a:lnTo>
                      <a:pt x="6" y="98"/>
                    </a:lnTo>
                    <a:close/>
                    <a:moveTo>
                      <a:pt x="76" y="112"/>
                    </a:moveTo>
                    <a:lnTo>
                      <a:pt x="64" y="124"/>
                    </a:lnTo>
                    <a:lnTo>
                      <a:pt x="50" y="14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32" y="156"/>
                    </a:lnTo>
                    <a:lnTo>
                      <a:pt x="28" y="166"/>
                    </a:lnTo>
                    <a:lnTo>
                      <a:pt x="24" y="180"/>
                    </a:lnTo>
                    <a:lnTo>
                      <a:pt x="22" y="192"/>
                    </a:lnTo>
                    <a:lnTo>
                      <a:pt x="24" y="206"/>
                    </a:lnTo>
                    <a:lnTo>
                      <a:pt x="28" y="214"/>
                    </a:lnTo>
                    <a:lnTo>
                      <a:pt x="32" y="218"/>
                    </a:lnTo>
                    <a:lnTo>
                      <a:pt x="40" y="216"/>
                    </a:lnTo>
                    <a:lnTo>
                      <a:pt x="48" y="210"/>
                    </a:lnTo>
                    <a:lnTo>
                      <a:pt x="54" y="202"/>
                    </a:lnTo>
                    <a:lnTo>
                      <a:pt x="62" y="192"/>
                    </a:lnTo>
                    <a:lnTo>
                      <a:pt x="68" y="180"/>
                    </a:lnTo>
                    <a:lnTo>
                      <a:pt x="72" y="166"/>
                    </a:lnTo>
                    <a:lnTo>
                      <a:pt x="76" y="156"/>
                    </a:lnTo>
                    <a:lnTo>
                      <a:pt x="76" y="134"/>
                    </a:lnTo>
                    <a:lnTo>
                      <a:pt x="76" y="1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4" name="Freeform 143"/>
              <p:cNvSpPr>
                <a:spLocks/>
              </p:cNvSpPr>
              <p:nvPr/>
            </p:nvSpPr>
            <p:spPr bwMode="auto">
              <a:xfrm>
                <a:off x="4112" y="2866"/>
                <a:ext cx="84" cy="320"/>
              </a:xfrm>
              <a:custGeom>
                <a:avLst/>
                <a:gdLst>
                  <a:gd name="T0" fmla="*/ 22 w 84"/>
                  <a:gd name="T1" fmla="*/ 8 h 320"/>
                  <a:gd name="T2" fmla="*/ 32 w 84"/>
                  <a:gd name="T3" fmla="*/ 4 h 320"/>
                  <a:gd name="T4" fmla="*/ 42 w 84"/>
                  <a:gd name="T5" fmla="*/ 0 h 320"/>
                  <a:gd name="T6" fmla="*/ 42 w 84"/>
                  <a:gd name="T7" fmla="*/ 42 h 320"/>
                  <a:gd name="T8" fmla="*/ 42 w 84"/>
                  <a:gd name="T9" fmla="*/ 82 h 320"/>
                  <a:gd name="T10" fmla="*/ 60 w 84"/>
                  <a:gd name="T11" fmla="*/ 76 h 320"/>
                  <a:gd name="T12" fmla="*/ 76 w 84"/>
                  <a:gd name="T13" fmla="*/ 68 h 320"/>
                  <a:gd name="T14" fmla="*/ 76 w 84"/>
                  <a:gd name="T15" fmla="*/ 84 h 320"/>
                  <a:gd name="T16" fmla="*/ 76 w 84"/>
                  <a:gd name="T17" fmla="*/ 102 h 320"/>
                  <a:gd name="T18" fmla="*/ 60 w 84"/>
                  <a:gd name="T19" fmla="*/ 110 h 320"/>
                  <a:gd name="T20" fmla="*/ 42 w 84"/>
                  <a:gd name="T21" fmla="*/ 116 h 320"/>
                  <a:gd name="T22" fmla="*/ 42 w 84"/>
                  <a:gd name="T23" fmla="*/ 254 h 320"/>
                  <a:gd name="T24" fmla="*/ 44 w 84"/>
                  <a:gd name="T25" fmla="*/ 266 h 320"/>
                  <a:gd name="T26" fmla="*/ 48 w 84"/>
                  <a:gd name="T27" fmla="*/ 276 h 320"/>
                  <a:gd name="T28" fmla="*/ 52 w 84"/>
                  <a:gd name="T29" fmla="*/ 280 h 320"/>
                  <a:gd name="T30" fmla="*/ 56 w 84"/>
                  <a:gd name="T31" fmla="*/ 280 h 320"/>
                  <a:gd name="T32" fmla="*/ 60 w 84"/>
                  <a:gd name="T33" fmla="*/ 278 h 320"/>
                  <a:gd name="T34" fmla="*/ 72 w 84"/>
                  <a:gd name="T35" fmla="*/ 268 h 320"/>
                  <a:gd name="T36" fmla="*/ 78 w 84"/>
                  <a:gd name="T37" fmla="*/ 262 h 320"/>
                  <a:gd name="T38" fmla="*/ 84 w 84"/>
                  <a:gd name="T39" fmla="*/ 252 h 320"/>
                  <a:gd name="T40" fmla="*/ 84 w 84"/>
                  <a:gd name="T41" fmla="*/ 272 h 320"/>
                  <a:gd name="T42" fmla="*/ 84 w 84"/>
                  <a:gd name="T43" fmla="*/ 292 h 320"/>
                  <a:gd name="T44" fmla="*/ 74 w 84"/>
                  <a:gd name="T45" fmla="*/ 308 h 320"/>
                  <a:gd name="T46" fmla="*/ 60 w 84"/>
                  <a:gd name="T47" fmla="*/ 316 h 320"/>
                  <a:gd name="T48" fmla="*/ 52 w 84"/>
                  <a:gd name="T49" fmla="*/ 320 h 320"/>
                  <a:gd name="T50" fmla="*/ 44 w 84"/>
                  <a:gd name="T51" fmla="*/ 320 h 320"/>
                  <a:gd name="T52" fmla="*/ 38 w 84"/>
                  <a:gd name="T53" fmla="*/ 316 h 320"/>
                  <a:gd name="T54" fmla="*/ 32 w 84"/>
                  <a:gd name="T55" fmla="*/ 310 h 320"/>
                  <a:gd name="T56" fmla="*/ 24 w 84"/>
                  <a:gd name="T57" fmla="*/ 290 h 320"/>
                  <a:gd name="T58" fmla="*/ 22 w 84"/>
                  <a:gd name="T59" fmla="*/ 268 h 320"/>
                  <a:gd name="T60" fmla="*/ 22 w 84"/>
                  <a:gd name="T61" fmla="*/ 196 h 320"/>
                  <a:gd name="T62" fmla="*/ 22 w 84"/>
                  <a:gd name="T63" fmla="*/ 126 h 320"/>
                  <a:gd name="T64" fmla="*/ 12 w 84"/>
                  <a:gd name="T65" fmla="*/ 130 h 320"/>
                  <a:gd name="T66" fmla="*/ 0 w 84"/>
                  <a:gd name="T67" fmla="*/ 136 h 320"/>
                  <a:gd name="T68" fmla="*/ 0 w 84"/>
                  <a:gd name="T69" fmla="*/ 120 h 320"/>
                  <a:gd name="T70" fmla="*/ 0 w 84"/>
                  <a:gd name="T71" fmla="*/ 102 h 320"/>
                  <a:gd name="T72" fmla="*/ 12 w 84"/>
                  <a:gd name="T73" fmla="*/ 96 h 320"/>
                  <a:gd name="T74" fmla="*/ 22 w 84"/>
                  <a:gd name="T75" fmla="*/ 92 h 320"/>
                  <a:gd name="T76" fmla="*/ 22 w 84"/>
                  <a:gd name="T77" fmla="*/ 8 h 3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4" h="320">
                    <a:moveTo>
                      <a:pt x="22" y="8"/>
                    </a:moveTo>
                    <a:lnTo>
                      <a:pt x="32" y="4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42" y="82"/>
                    </a:lnTo>
                    <a:lnTo>
                      <a:pt x="60" y="76"/>
                    </a:lnTo>
                    <a:lnTo>
                      <a:pt x="76" y="68"/>
                    </a:lnTo>
                    <a:lnTo>
                      <a:pt x="76" y="84"/>
                    </a:lnTo>
                    <a:lnTo>
                      <a:pt x="76" y="102"/>
                    </a:lnTo>
                    <a:lnTo>
                      <a:pt x="60" y="110"/>
                    </a:lnTo>
                    <a:lnTo>
                      <a:pt x="42" y="116"/>
                    </a:lnTo>
                    <a:lnTo>
                      <a:pt x="42" y="254"/>
                    </a:lnTo>
                    <a:lnTo>
                      <a:pt x="44" y="266"/>
                    </a:lnTo>
                    <a:lnTo>
                      <a:pt x="48" y="276"/>
                    </a:lnTo>
                    <a:lnTo>
                      <a:pt x="52" y="280"/>
                    </a:lnTo>
                    <a:lnTo>
                      <a:pt x="56" y="280"/>
                    </a:lnTo>
                    <a:lnTo>
                      <a:pt x="60" y="278"/>
                    </a:lnTo>
                    <a:lnTo>
                      <a:pt x="72" y="268"/>
                    </a:lnTo>
                    <a:lnTo>
                      <a:pt x="78" y="262"/>
                    </a:lnTo>
                    <a:lnTo>
                      <a:pt x="84" y="252"/>
                    </a:lnTo>
                    <a:lnTo>
                      <a:pt x="84" y="272"/>
                    </a:lnTo>
                    <a:lnTo>
                      <a:pt x="84" y="292"/>
                    </a:lnTo>
                    <a:lnTo>
                      <a:pt x="74" y="308"/>
                    </a:lnTo>
                    <a:lnTo>
                      <a:pt x="60" y="316"/>
                    </a:lnTo>
                    <a:lnTo>
                      <a:pt x="52" y="320"/>
                    </a:lnTo>
                    <a:lnTo>
                      <a:pt x="44" y="320"/>
                    </a:lnTo>
                    <a:lnTo>
                      <a:pt x="38" y="316"/>
                    </a:lnTo>
                    <a:lnTo>
                      <a:pt x="32" y="310"/>
                    </a:lnTo>
                    <a:lnTo>
                      <a:pt x="24" y="290"/>
                    </a:lnTo>
                    <a:lnTo>
                      <a:pt x="22" y="268"/>
                    </a:lnTo>
                    <a:lnTo>
                      <a:pt x="22" y="196"/>
                    </a:lnTo>
                    <a:lnTo>
                      <a:pt x="22" y="126"/>
                    </a:lnTo>
                    <a:lnTo>
                      <a:pt x="12" y="130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0" y="102"/>
                    </a:lnTo>
                    <a:lnTo>
                      <a:pt x="12" y="96"/>
                    </a:lnTo>
                    <a:lnTo>
                      <a:pt x="22" y="92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5" name="Freeform 144"/>
              <p:cNvSpPr>
                <a:spLocks noEditPoints="1"/>
              </p:cNvSpPr>
              <p:nvPr/>
            </p:nvSpPr>
            <p:spPr bwMode="auto">
              <a:xfrm>
                <a:off x="4208" y="2894"/>
                <a:ext cx="102" cy="260"/>
              </a:xfrm>
              <a:custGeom>
                <a:avLst/>
                <a:gdLst>
                  <a:gd name="T0" fmla="*/ 8 w 102"/>
                  <a:gd name="T1" fmla="*/ 70 h 260"/>
                  <a:gd name="T2" fmla="*/ 24 w 102"/>
                  <a:gd name="T3" fmla="*/ 30 h 260"/>
                  <a:gd name="T4" fmla="*/ 38 w 102"/>
                  <a:gd name="T5" fmla="*/ 10 h 260"/>
                  <a:gd name="T6" fmla="*/ 60 w 102"/>
                  <a:gd name="T7" fmla="*/ 0 h 260"/>
                  <a:gd name="T8" fmla="*/ 78 w 102"/>
                  <a:gd name="T9" fmla="*/ 4 h 260"/>
                  <a:gd name="T10" fmla="*/ 92 w 102"/>
                  <a:gd name="T11" fmla="*/ 32 h 260"/>
                  <a:gd name="T12" fmla="*/ 94 w 102"/>
                  <a:gd name="T13" fmla="*/ 124 h 260"/>
                  <a:gd name="T14" fmla="*/ 96 w 102"/>
                  <a:gd name="T15" fmla="*/ 210 h 260"/>
                  <a:gd name="T16" fmla="*/ 102 w 102"/>
                  <a:gd name="T17" fmla="*/ 222 h 260"/>
                  <a:gd name="T18" fmla="*/ 76 w 102"/>
                  <a:gd name="T19" fmla="*/ 224 h 260"/>
                  <a:gd name="T20" fmla="*/ 66 w 102"/>
                  <a:gd name="T21" fmla="*/ 226 h 260"/>
                  <a:gd name="T22" fmla="*/ 48 w 102"/>
                  <a:gd name="T23" fmla="*/ 250 h 260"/>
                  <a:gd name="T24" fmla="*/ 28 w 102"/>
                  <a:gd name="T25" fmla="*/ 260 h 260"/>
                  <a:gd name="T26" fmla="*/ 14 w 102"/>
                  <a:gd name="T27" fmla="*/ 256 h 260"/>
                  <a:gd name="T28" fmla="*/ 2 w 102"/>
                  <a:gd name="T29" fmla="*/ 230 h 260"/>
                  <a:gd name="T30" fmla="*/ 2 w 102"/>
                  <a:gd name="T31" fmla="*/ 180 h 260"/>
                  <a:gd name="T32" fmla="*/ 14 w 102"/>
                  <a:gd name="T33" fmla="*/ 142 h 260"/>
                  <a:gd name="T34" fmla="*/ 36 w 102"/>
                  <a:gd name="T35" fmla="*/ 114 h 260"/>
                  <a:gd name="T36" fmla="*/ 56 w 102"/>
                  <a:gd name="T37" fmla="*/ 94 h 260"/>
                  <a:gd name="T38" fmla="*/ 74 w 102"/>
                  <a:gd name="T39" fmla="*/ 74 h 260"/>
                  <a:gd name="T40" fmla="*/ 68 w 102"/>
                  <a:gd name="T41" fmla="*/ 46 h 260"/>
                  <a:gd name="T42" fmla="*/ 56 w 102"/>
                  <a:gd name="T43" fmla="*/ 40 h 260"/>
                  <a:gd name="T44" fmla="*/ 40 w 102"/>
                  <a:gd name="T45" fmla="*/ 50 h 260"/>
                  <a:gd name="T46" fmla="*/ 30 w 102"/>
                  <a:gd name="T47" fmla="*/ 74 h 260"/>
                  <a:gd name="T48" fmla="*/ 16 w 102"/>
                  <a:gd name="T49" fmla="*/ 94 h 260"/>
                  <a:gd name="T50" fmla="*/ 4 w 102"/>
                  <a:gd name="T51" fmla="*/ 98 h 260"/>
                  <a:gd name="T52" fmla="*/ 68 w 102"/>
                  <a:gd name="T53" fmla="*/ 120 h 260"/>
                  <a:gd name="T54" fmla="*/ 48 w 102"/>
                  <a:gd name="T55" fmla="*/ 140 h 260"/>
                  <a:gd name="T56" fmla="*/ 32 w 102"/>
                  <a:gd name="T57" fmla="*/ 158 h 260"/>
                  <a:gd name="T58" fmla="*/ 24 w 102"/>
                  <a:gd name="T59" fmla="*/ 180 h 260"/>
                  <a:gd name="T60" fmla="*/ 22 w 102"/>
                  <a:gd name="T61" fmla="*/ 200 h 260"/>
                  <a:gd name="T62" fmla="*/ 26 w 102"/>
                  <a:gd name="T63" fmla="*/ 216 h 260"/>
                  <a:gd name="T64" fmla="*/ 38 w 102"/>
                  <a:gd name="T65" fmla="*/ 216 h 260"/>
                  <a:gd name="T66" fmla="*/ 54 w 102"/>
                  <a:gd name="T67" fmla="*/ 204 h 260"/>
                  <a:gd name="T68" fmla="*/ 66 w 102"/>
                  <a:gd name="T69" fmla="*/ 182 h 260"/>
                  <a:gd name="T70" fmla="*/ 72 w 102"/>
                  <a:gd name="T71" fmla="*/ 166 h 260"/>
                  <a:gd name="T72" fmla="*/ 74 w 102"/>
                  <a:gd name="T73" fmla="*/ 114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2" h="260">
                    <a:moveTo>
                      <a:pt x="4" y="98"/>
                    </a:moveTo>
                    <a:lnTo>
                      <a:pt x="8" y="70"/>
                    </a:lnTo>
                    <a:lnTo>
                      <a:pt x="18" y="42"/>
                    </a:lnTo>
                    <a:lnTo>
                      <a:pt x="24" y="30"/>
                    </a:lnTo>
                    <a:lnTo>
                      <a:pt x="30" y="18"/>
                    </a:lnTo>
                    <a:lnTo>
                      <a:pt x="38" y="10"/>
                    </a:lnTo>
                    <a:lnTo>
                      <a:pt x="48" y="4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4" y="12"/>
                    </a:lnTo>
                    <a:lnTo>
                      <a:pt x="92" y="32"/>
                    </a:lnTo>
                    <a:lnTo>
                      <a:pt x="94" y="56"/>
                    </a:lnTo>
                    <a:lnTo>
                      <a:pt x="94" y="124"/>
                    </a:lnTo>
                    <a:lnTo>
                      <a:pt x="94" y="190"/>
                    </a:lnTo>
                    <a:lnTo>
                      <a:pt x="96" y="210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78" y="234"/>
                    </a:lnTo>
                    <a:lnTo>
                      <a:pt x="76" y="224"/>
                    </a:lnTo>
                    <a:lnTo>
                      <a:pt x="74" y="208"/>
                    </a:lnTo>
                    <a:lnTo>
                      <a:pt x="66" y="226"/>
                    </a:lnTo>
                    <a:lnTo>
                      <a:pt x="58" y="240"/>
                    </a:lnTo>
                    <a:lnTo>
                      <a:pt x="48" y="250"/>
                    </a:lnTo>
                    <a:lnTo>
                      <a:pt x="36" y="256"/>
                    </a:lnTo>
                    <a:lnTo>
                      <a:pt x="28" y="260"/>
                    </a:lnTo>
                    <a:lnTo>
                      <a:pt x="20" y="258"/>
                    </a:lnTo>
                    <a:lnTo>
                      <a:pt x="14" y="256"/>
                    </a:lnTo>
                    <a:lnTo>
                      <a:pt x="8" y="248"/>
                    </a:lnTo>
                    <a:lnTo>
                      <a:pt x="2" y="230"/>
                    </a:lnTo>
                    <a:lnTo>
                      <a:pt x="0" y="206"/>
                    </a:lnTo>
                    <a:lnTo>
                      <a:pt x="2" y="180"/>
                    </a:lnTo>
                    <a:lnTo>
                      <a:pt x="8" y="154"/>
                    </a:lnTo>
                    <a:lnTo>
                      <a:pt x="14" y="142"/>
                    </a:lnTo>
                    <a:lnTo>
                      <a:pt x="20" y="132"/>
                    </a:lnTo>
                    <a:lnTo>
                      <a:pt x="36" y="114"/>
                    </a:lnTo>
                    <a:lnTo>
                      <a:pt x="46" y="104"/>
                    </a:lnTo>
                    <a:lnTo>
                      <a:pt x="56" y="94"/>
                    </a:lnTo>
                    <a:lnTo>
                      <a:pt x="68" y="84"/>
                    </a:lnTo>
                    <a:lnTo>
                      <a:pt x="74" y="74"/>
                    </a:lnTo>
                    <a:lnTo>
                      <a:pt x="72" y="58"/>
                    </a:lnTo>
                    <a:lnTo>
                      <a:pt x="68" y="46"/>
                    </a:lnTo>
                    <a:lnTo>
                      <a:pt x="60" y="40"/>
                    </a:lnTo>
                    <a:lnTo>
                      <a:pt x="56" y="40"/>
                    </a:lnTo>
                    <a:lnTo>
                      <a:pt x="52" y="42"/>
                    </a:lnTo>
                    <a:lnTo>
                      <a:pt x="40" y="50"/>
                    </a:lnTo>
                    <a:lnTo>
                      <a:pt x="32" y="62"/>
                    </a:lnTo>
                    <a:lnTo>
                      <a:pt x="30" y="74"/>
                    </a:lnTo>
                    <a:lnTo>
                      <a:pt x="26" y="88"/>
                    </a:lnTo>
                    <a:lnTo>
                      <a:pt x="16" y="94"/>
                    </a:lnTo>
                    <a:lnTo>
                      <a:pt x="4" y="98"/>
                    </a:lnTo>
                    <a:close/>
                    <a:moveTo>
                      <a:pt x="74" y="114"/>
                    </a:moveTo>
                    <a:lnTo>
                      <a:pt x="68" y="120"/>
                    </a:lnTo>
                    <a:lnTo>
                      <a:pt x="64" y="126"/>
                    </a:lnTo>
                    <a:lnTo>
                      <a:pt x="48" y="140"/>
                    </a:lnTo>
                    <a:lnTo>
                      <a:pt x="38" y="150"/>
                    </a:lnTo>
                    <a:lnTo>
                      <a:pt x="32" y="158"/>
                    </a:lnTo>
                    <a:lnTo>
                      <a:pt x="26" y="168"/>
                    </a:lnTo>
                    <a:lnTo>
                      <a:pt x="24" y="180"/>
                    </a:lnTo>
                    <a:lnTo>
                      <a:pt x="22" y="192"/>
                    </a:lnTo>
                    <a:lnTo>
                      <a:pt x="22" y="200"/>
                    </a:lnTo>
                    <a:lnTo>
                      <a:pt x="24" y="206"/>
                    </a:lnTo>
                    <a:lnTo>
                      <a:pt x="26" y="216"/>
                    </a:lnTo>
                    <a:lnTo>
                      <a:pt x="30" y="220"/>
                    </a:lnTo>
                    <a:lnTo>
                      <a:pt x="38" y="216"/>
                    </a:lnTo>
                    <a:lnTo>
                      <a:pt x="46" y="212"/>
                    </a:lnTo>
                    <a:lnTo>
                      <a:pt x="54" y="204"/>
                    </a:lnTo>
                    <a:lnTo>
                      <a:pt x="60" y="194"/>
                    </a:lnTo>
                    <a:lnTo>
                      <a:pt x="66" y="182"/>
                    </a:lnTo>
                    <a:lnTo>
                      <a:pt x="70" y="172"/>
                    </a:lnTo>
                    <a:lnTo>
                      <a:pt x="72" y="166"/>
                    </a:lnTo>
                    <a:lnTo>
                      <a:pt x="74" y="156"/>
                    </a:lnTo>
                    <a:lnTo>
                      <a:pt x="74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6" name="Freeform 145"/>
              <p:cNvSpPr>
                <a:spLocks noEditPoints="1"/>
              </p:cNvSpPr>
              <p:nvPr/>
            </p:nvSpPr>
            <p:spPr bwMode="auto">
              <a:xfrm>
                <a:off x="4330" y="2700"/>
                <a:ext cx="100" cy="392"/>
              </a:xfrm>
              <a:custGeom>
                <a:avLst/>
                <a:gdLst>
                  <a:gd name="T0" fmla="*/ 90 w 100"/>
                  <a:gd name="T1" fmla="*/ 4 h 392"/>
                  <a:gd name="T2" fmla="*/ 100 w 100"/>
                  <a:gd name="T3" fmla="*/ 182 h 392"/>
                  <a:gd name="T4" fmla="*/ 90 w 100"/>
                  <a:gd name="T5" fmla="*/ 368 h 392"/>
                  <a:gd name="T6" fmla="*/ 80 w 100"/>
                  <a:gd name="T7" fmla="*/ 342 h 392"/>
                  <a:gd name="T8" fmla="*/ 68 w 100"/>
                  <a:gd name="T9" fmla="*/ 374 h 392"/>
                  <a:gd name="T10" fmla="*/ 50 w 100"/>
                  <a:gd name="T11" fmla="*/ 388 h 392"/>
                  <a:gd name="T12" fmla="*/ 32 w 100"/>
                  <a:gd name="T13" fmla="*/ 392 h 392"/>
                  <a:gd name="T14" fmla="*/ 18 w 100"/>
                  <a:gd name="T15" fmla="*/ 378 h 392"/>
                  <a:gd name="T16" fmla="*/ 4 w 100"/>
                  <a:gd name="T17" fmla="*/ 340 h 392"/>
                  <a:gd name="T18" fmla="*/ 0 w 100"/>
                  <a:gd name="T19" fmla="*/ 288 h 392"/>
                  <a:gd name="T20" fmla="*/ 4 w 100"/>
                  <a:gd name="T21" fmla="*/ 230 h 392"/>
                  <a:gd name="T22" fmla="*/ 16 w 100"/>
                  <a:gd name="T23" fmla="*/ 184 h 392"/>
                  <a:gd name="T24" fmla="*/ 30 w 100"/>
                  <a:gd name="T25" fmla="*/ 156 h 392"/>
                  <a:gd name="T26" fmla="*/ 46 w 100"/>
                  <a:gd name="T27" fmla="*/ 142 h 392"/>
                  <a:gd name="T28" fmla="*/ 66 w 100"/>
                  <a:gd name="T29" fmla="*/ 144 h 392"/>
                  <a:gd name="T30" fmla="*/ 80 w 100"/>
                  <a:gd name="T31" fmla="*/ 164 h 392"/>
                  <a:gd name="T32" fmla="*/ 80 w 100"/>
                  <a:gd name="T33" fmla="*/ 8 h 392"/>
                  <a:gd name="T34" fmla="*/ 44 w 100"/>
                  <a:gd name="T35" fmla="*/ 182 h 392"/>
                  <a:gd name="T36" fmla="*/ 32 w 100"/>
                  <a:gd name="T37" fmla="*/ 204 h 392"/>
                  <a:gd name="T38" fmla="*/ 24 w 100"/>
                  <a:gd name="T39" fmla="*/ 236 h 392"/>
                  <a:gd name="T40" fmla="*/ 22 w 100"/>
                  <a:gd name="T41" fmla="*/ 278 h 392"/>
                  <a:gd name="T42" fmla="*/ 24 w 100"/>
                  <a:gd name="T43" fmla="*/ 318 h 392"/>
                  <a:gd name="T44" fmla="*/ 32 w 100"/>
                  <a:gd name="T45" fmla="*/ 344 h 392"/>
                  <a:gd name="T46" fmla="*/ 40 w 100"/>
                  <a:gd name="T47" fmla="*/ 352 h 392"/>
                  <a:gd name="T48" fmla="*/ 56 w 100"/>
                  <a:gd name="T49" fmla="*/ 348 h 392"/>
                  <a:gd name="T50" fmla="*/ 70 w 100"/>
                  <a:gd name="T51" fmla="*/ 326 h 392"/>
                  <a:gd name="T52" fmla="*/ 78 w 100"/>
                  <a:gd name="T53" fmla="*/ 294 h 392"/>
                  <a:gd name="T54" fmla="*/ 80 w 100"/>
                  <a:gd name="T55" fmla="*/ 252 h 392"/>
                  <a:gd name="T56" fmla="*/ 78 w 100"/>
                  <a:gd name="T57" fmla="*/ 214 h 392"/>
                  <a:gd name="T58" fmla="*/ 68 w 100"/>
                  <a:gd name="T59" fmla="*/ 188 h 392"/>
                  <a:gd name="T60" fmla="*/ 60 w 100"/>
                  <a:gd name="T61" fmla="*/ 180 h 392"/>
                  <a:gd name="T62" fmla="*/ 50 w 100"/>
                  <a:gd name="T63" fmla="*/ 180 h 3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0" h="392">
                    <a:moveTo>
                      <a:pt x="80" y="8"/>
                    </a:moveTo>
                    <a:lnTo>
                      <a:pt x="90" y="4"/>
                    </a:lnTo>
                    <a:lnTo>
                      <a:pt x="100" y="0"/>
                    </a:lnTo>
                    <a:lnTo>
                      <a:pt x="100" y="182"/>
                    </a:lnTo>
                    <a:lnTo>
                      <a:pt x="100" y="362"/>
                    </a:lnTo>
                    <a:lnTo>
                      <a:pt x="90" y="368"/>
                    </a:lnTo>
                    <a:lnTo>
                      <a:pt x="80" y="372"/>
                    </a:lnTo>
                    <a:lnTo>
                      <a:pt x="80" y="342"/>
                    </a:lnTo>
                    <a:lnTo>
                      <a:pt x="74" y="360"/>
                    </a:lnTo>
                    <a:lnTo>
                      <a:pt x="68" y="374"/>
                    </a:lnTo>
                    <a:lnTo>
                      <a:pt x="60" y="382"/>
                    </a:lnTo>
                    <a:lnTo>
                      <a:pt x="50" y="388"/>
                    </a:lnTo>
                    <a:lnTo>
                      <a:pt x="40" y="392"/>
                    </a:lnTo>
                    <a:lnTo>
                      <a:pt x="32" y="392"/>
                    </a:lnTo>
                    <a:lnTo>
                      <a:pt x="24" y="386"/>
                    </a:lnTo>
                    <a:lnTo>
                      <a:pt x="18" y="378"/>
                    </a:lnTo>
                    <a:lnTo>
                      <a:pt x="10" y="362"/>
                    </a:lnTo>
                    <a:lnTo>
                      <a:pt x="4" y="340"/>
                    </a:lnTo>
                    <a:lnTo>
                      <a:pt x="2" y="316"/>
                    </a:lnTo>
                    <a:lnTo>
                      <a:pt x="0" y="288"/>
                    </a:lnTo>
                    <a:lnTo>
                      <a:pt x="2" y="258"/>
                    </a:lnTo>
                    <a:lnTo>
                      <a:pt x="4" y="230"/>
                    </a:lnTo>
                    <a:lnTo>
                      <a:pt x="10" y="206"/>
                    </a:lnTo>
                    <a:lnTo>
                      <a:pt x="16" y="184"/>
                    </a:lnTo>
                    <a:lnTo>
                      <a:pt x="24" y="168"/>
                    </a:lnTo>
                    <a:lnTo>
                      <a:pt x="30" y="156"/>
                    </a:lnTo>
                    <a:lnTo>
                      <a:pt x="38" y="148"/>
                    </a:lnTo>
                    <a:lnTo>
                      <a:pt x="46" y="142"/>
                    </a:lnTo>
                    <a:lnTo>
                      <a:pt x="58" y="140"/>
                    </a:lnTo>
                    <a:lnTo>
                      <a:pt x="66" y="144"/>
                    </a:lnTo>
                    <a:lnTo>
                      <a:pt x="74" y="152"/>
                    </a:lnTo>
                    <a:lnTo>
                      <a:pt x="80" y="164"/>
                    </a:lnTo>
                    <a:lnTo>
                      <a:pt x="80" y="8"/>
                    </a:lnTo>
                    <a:close/>
                    <a:moveTo>
                      <a:pt x="50" y="180"/>
                    </a:moveTo>
                    <a:lnTo>
                      <a:pt x="44" y="182"/>
                    </a:lnTo>
                    <a:lnTo>
                      <a:pt x="40" y="188"/>
                    </a:lnTo>
                    <a:lnTo>
                      <a:pt x="32" y="204"/>
                    </a:lnTo>
                    <a:lnTo>
                      <a:pt x="28" y="218"/>
                    </a:lnTo>
                    <a:lnTo>
                      <a:pt x="24" y="236"/>
                    </a:lnTo>
                    <a:lnTo>
                      <a:pt x="22" y="256"/>
                    </a:lnTo>
                    <a:lnTo>
                      <a:pt x="22" y="278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34"/>
                    </a:lnTo>
                    <a:lnTo>
                      <a:pt x="32" y="344"/>
                    </a:lnTo>
                    <a:lnTo>
                      <a:pt x="36" y="348"/>
                    </a:lnTo>
                    <a:lnTo>
                      <a:pt x="40" y="352"/>
                    </a:lnTo>
                    <a:lnTo>
                      <a:pt x="50" y="352"/>
                    </a:lnTo>
                    <a:lnTo>
                      <a:pt x="56" y="348"/>
                    </a:lnTo>
                    <a:lnTo>
                      <a:pt x="60" y="342"/>
                    </a:lnTo>
                    <a:lnTo>
                      <a:pt x="70" y="326"/>
                    </a:lnTo>
                    <a:lnTo>
                      <a:pt x="74" y="312"/>
                    </a:lnTo>
                    <a:lnTo>
                      <a:pt x="78" y="294"/>
                    </a:lnTo>
                    <a:lnTo>
                      <a:pt x="80" y="274"/>
                    </a:lnTo>
                    <a:lnTo>
                      <a:pt x="80" y="252"/>
                    </a:lnTo>
                    <a:lnTo>
                      <a:pt x="80" y="232"/>
                    </a:lnTo>
                    <a:lnTo>
                      <a:pt x="78" y="214"/>
                    </a:lnTo>
                    <a:lnTo>
                      <a:pt x="74" y="200"/>
                    </a:lnTo>
                    <a:lnTo>
                      <a:pt x="68" y="188"/>
                    </a:lnTo>
                    <a:lnTo>
                      <a:pt x="64" y="182"/>
                    </a:lnTo>
                    <a:lnTo>
                      <a:pt x="60" y="180"/>
                    </a:lnTo>
                    <a:lnTo>
                      <a:pt x="54" y="178"/>
                    </a:lnTo>
                    <a:lnTo>
                      <a:pt x="50" y="18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7" name="Freeform 146"/>
              <p:cNvSpPr>
                <a:spLocks noEditPoints="1"/>
              </p:cNvSpPr>
              <p:nvPr/>
            </p:nvSpPr>
            <p:spPr bwMode="auto">
              <a:xfrm>
                <a:off x="4458" y="2680"/>
                <a:ext cx="20" cy="370"/>
              </a:xfrm>
              <a:custGeom>
                <a:avLst/>
                <a:gdLst>
                  <a:gd name="T0" fmla="*/ 0 w 20"/>
                  <a:gd name="T1" fmla="*/ 8 h 370"/>
                  <a:gd name="T2" fmla="*/ 10 w 20"/>
                  <a:gd name="T3" fmla="*/ 4 h 370"/>
                  <a:gd name="T4" fmla="*/ 20 w 20"/>
                  <a:gd name="T5" fmla="*/ 0 h 370"/>
                  <a:gd name="T6" fmla="*/ 20 w 20"/>
                  <a:gd name="T7" fmla="*/ 28 h 370"/>
                  <a:gd name="T8" fmla="*/ 20 w 20"/>
                  <a:gd name="T9" fmla="*/ 56 h 370"/>
                  <a:gd name="T10" fmla="*/ 10 w 20"/>
                  <a:gd name="T11" fmla="*/ 60 h 370"/>
                  <a:gd name="T12" fmla="*/ 0 w 20"/>
                  <a:gd name="T13" fmla="*/ 64 h 370"/>
                  <a:gd name="T14" fmla="*/ 0 w 20"/>
                  <a:gd name="T15" fmla="*/ 36 h 370"/>
                  <a:gd name="T16" fmla="*/ 0 w 20"/>
                  <a:gd name="T17" fmla="*/ 8 h 370"/>
                  <a:gd name="T18" fmla="*/ 0 w 20"/>
                  <a:gd name="T19" fmla="*/ 8 h 370"/>
                  <a:gd name="T20" fmla="*/ 0 w 20"/>
                  <a:gd name="T21" fmla="*/ 132 h 370"/>
                  <a:gd name="T22" fmla="*/ 10 w 20"/>
                  <a:gd name="T23" fmla="*/ 128 h 370"/>
                  <a:gd name="T24" fmla="*/ 20 w 20"/>
                  <a:gd name="T25" fmla="*/ 124 h 370"/>
                  <a:gd name="T26" fmla="*/ 20 w 20"/>
                  <a:gd name="T27" fmla="*/ 242 h 370"/>
                  <a:gd name="T28" fmla="*/ 20 w 20"/>
                  <a:gd name="T29" fmla="*/ 360 h 370"/>
                  <a:gd name="T30" fmla="*/ 10 w 20"/>
                  <a:gd name="T31" fmla="*/ 366 h 370"/>
                  <a:gd name="T32" fmla="*/ 0 w 20"/>
                  <a:gd name="T33" fmla="*/ 370 h 370"/>
                  <a:gd name="T34" fmla="*/ 0 w 20"/>
                  <a:gd name="T35" fmla="*/ 252 h 370"/>
                  <a:gd name="T36" fmla="*/ 0 w 20"/>
                  <a:gd name="T37" fmla="*/ 132 h 370"/>
                  <a:gd name="T38" fmla="*/ 0 w 20"/>
                  <a:gd name="T39" fmla="*/ 132 h 3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370">
                    <a:moveTo>
                      <a:pt x="0" y="8"/>
                    </a:moveTo>
                    <a:lnTo>
                      <a:pt x="10" y="4"/>
                    </a:lnTo>
                    <a:lnTo>
                      <a:pt x="20" y="0"/>
                    </a:lnTo>
                    <a:lnTo>
                      <a:pt x="20" y="28"/>
                    </a:lnTo>
                    <a:lnTo>
                      <a:pt x="20" y="56"/>
                    </a:lnTo>
                    <a:lnTo>
                      <a:pt x="10" y="60"/>
                    </a:lnTo>
                    <a:lnTo>
                      <a:pt x="0" y="64"/>
                    </a:lnTo>
                    <a:lnTo>
                      <a:pt x="0" y="36"/>
                    </a:lnTo>
                    <a:lnTo>
                      <a:pt x="0" y="8"/>
                    </a:lnTo>
                    <a:close/>
                    <a:moveTo>
                      <a:pt x="0" y="132"/>
                    </a:moveTo>
                    <a:lnTo>
                      <a:pt x="10" y="128"/>
                    </a:lnTo>
                    <a:lnTo>
                      <a:pt x="20" y="124"/>
                    </a:lnTo>
                    <a:lnTo>
                      <a:pt x="20" y="242"/>
                    </a:lnTo>
                    <a:lnTo>
                      <a:pt x="20" y="360"/>
                    </a:lnTo>
                    <a:lnTo>
                      <a:pt x="10" y="366"/>
                    </a:lnTo>
                    <a:lnTo>
                      <a:pt x="0" y="370"/>
                    </a:lnTo>
                    <a:lnTo>
                      <a:pt x="0" y="25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8" name="Freeform 147"/>
              <p:cNvSpPr>
                <a:spLocks noEditPoints="1"/>
              </p:cNvSpPr>
              <p:nvPr/>
            </p:nvSpPr>
            <p:spPr bwMode="auto">
              <a:xfrm>
                <a:off x="4506" y="2760"/>
                <a:ext cx="104" cy="252"/>
              </a:xfrm>
              <a:custGeom>
                <a:avLst/>
                <a:gdLst>
                  <a:gd name="T0" fmla="*/ 2 w 104"/>
                  <a:gd name="T1" fmla="*/ 124 h 252"/>
                  <a:gd name="T2" fmla="*/ 10 w 104"/>
                  <a:gd name="T3" fmla="*/ 74 h 252"/>
                  <a:gd name="T4" fmla="*/ 24 w 104"/>
                  <a:gd name="T5" fmla="*/ 34 h 252"/>
                  <a:gd name="T6" fmla="*/ 42 w 104"/>
                  <a:gd name="T7" fmla="*/ 10 h 252"/>
                  <a:gd name="T8" fmla="*/ 62 w 104"/>
                  <a:gd name="T9" fmla="*/ 0 h 252"/>
                  <a:gd name="T10" fmla="*/ 80 w 104"/>
                  <a:gd name="T11" fmla="*/ 8 h 252"/>
                  <a:gd name="T12" fmla="*/ 94 w 104"/>
                  <a:gd name="T13" fmla="*/ 34 h 252"/>
                  <a:gd name="T14" fmla="*/ 102 w 104"/>
                  <a:gd name="T15" fmla="*/ 76 h 252"/>
                  <a:gd name="T16" fmla="*/ 102 w 104"/>
                  <a:gd name="T17" fmla="*/ 128 h 252"/>
                  <a:gd name="T18" fmla="*/ 94 w 104"/>
                  <a:gd name="T19" fmla="*/ 180 h 252"/>
                  <a:gd name="T20" fmla="*/ 80 w 104"/>
                  <a:gd name="T21" fmla="*/ 218 h 252"/>
                  <a:gd name="T22" fmla="*/ 62 w 104"/>
                  <a:gd name="T23" fmla="*/ 242 h 252"/>
                  <a:gd name="T24" fmla="*/ 42 w 104"/>
                  <a:gd name="T25" fmla="*/ 252 h 252"/>
                  <a:gd name="T26" fmla="*/ 24 w 104"/>
                  <a:gd name="T27" fmla="*/ 244 h 252"/>
                  <a:gd name="T28" fmla="*/ 10 w 104"/>
                  <a:gd name="T29" fmla="*/ 218 h 252"/>
                  <a:gd name="T30" fmla="*/ 2 w 104"/>
                  <a:gd name="T31" fmla="*/ 176 h 252"/>
                  <a:gd name="T32" fmla="*/ 0 w 104"/>
                  <a:gd name="T33" fmla="*/ 150 h 252"/>
                  <a:gd name="T34" fmla="*/ 46 w 104"/>
                  <a:gd name="T35" fmla="*/ 44 h 252"/>
                  <a:gd name="T36" fmla="*/ 32 w 104"/>
                  <a:gd name="T37" fmla="*/ 66 h 252"/>
                  <a:gd name="T38" fmla="*/ 20 w 104"/>
                  <a:gd name="T39" fmla="*/ 140 h 252"/>
                  <a:gd name="T40" fmla="*/ 24 w 104"/>
                  <a:gd name="T41" fmla="*/ 178 h 252"/>
                  <a:gd name="T42" fmla="*/ 32 w 104"/>
                  <a:gd name="T43" fmla="*/ 202 h 252"/>
                  <a:gd name="T44" fmla="*/ 42 w 104"/>
                  <a:gd name="T45" fmla="*/ 212 h 252"/>
                  <a:gd name="T46" fmla="*/ 52 w 104"/>
                  <a:gd name="T47" fmla="*/ 212 h 252"/>
                  <a:gd name="T48" fmla="*/ 62 w 104"/>
                  <a:gd name="T49" fmla="*/ 202 h 252"/>
                  <a:gd name="T50" fmla="*/ 72 w 104"/>
                  <a:gd name="T51" fmla="*/ 182 h 252"/>
                  <a:gd name="T52" fmla="*/ 82 w 104"/>
                  <a:gd name="T53" fmla="*/ 150 h 252"/>
                  <a:gd name="T54" fmla="*/ 84 w 104"/>
                  <a:gd name="T55" fmla="*/ 92 h 252"/>
                  <a:gd name="T56" fmla="*/ 78 w 104"/>
                  <a:gd name="T57" fmla="*/ 62 h 252"/>
                  <a:gd name="T58" fmla="*/ 68 w 104"/>
                  <a:gd name="T59" fmla="*/ 44 h 252"/>
                  <a:gd name="T60" fmla="*/ 58 w 104"/>
                  <a:gd name="T61" fmla="*/ 40 h 252"/>
                  <a:gd name="T62" fmla="*/ 52 w 104"/>
                  <a:gd name="T63" fmla="*/ 42 h 2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4" h="252">
                    <a:moveTo>
                      <a:pt x="0" y="150"/>
                    </a:moveTo>
                    <a:lnTo>
                      <a:pt x="2" y="124"/>
                    </a:lnTo>
                    <a:lnTo>
                      <a:pt x="4" y="98"/>
                    </a:lnTo>
                    <a:lnTo>
                      <a:pt x="10" y="74"/>
                    </a:lnTo>
                    <a:lnTo>
                      <a:pt x="16" y="52"/>
                    </a:lnTo>
                    <a:lnTo>
                      <a:pt x="24" y="34"/>
                    </a:lnTo>
                    <a:lnTo>
                      <a:pt x="32" y="20"/>
                    </a:lnTo>
                    <a:lnTo>
                      <a:pt x="42" y="10"/>
                    </a:lnTo>
                    <a:lnTo>
                      <a:pt x="52" y="4"/>
                    </a:lnTo>
                    <a:lnTo>
                      <a:pt x="62" y="0"/>
                    </a:lnTo>
                    <a:lnTo>
                      <a:pt x="72" y="2"/>
                    </a:lnTo>
                    <a:lnTo>
                      <a:pt x="80" y="8"/>
                    </a:lnTo>
                    <a:lnTo>
                      <a:pt x="88" y="18"/>
                    </a:lnTo>
                    <a:lnTo>
                      <a:pt x="94" y="34"/>
                    </a:lnTo>
                    <a:lnTo>
                      <a:pt x="100" y="54"/>
                    </a:lnTo>
                    <a:lnTo>
                      <a:pt x="102" y="76"/>
                    </a:lnTo>
                    <a:lnTo>
                      <a:pt x="104" y="102"/>
                    </a:lnTo>
                    <a:lnTo>
                      <a:pt x="102" y="128"/>
                    </a:lnTo>
                    <a:lnTo>
                      <a:pt x="100" y="156"/>
                    </a:lnTo>
                    <a:lnTo>
                      <a:pt x="94" y="180"/>
                    </a:lnTo>
                    <a:lnTo>
                      <a:pt x="88" y="202"/>
                    </a:lnTo>
                    <a:lnTo>
                      <a:pt x="80" y="218"/>
                    </a:lnTo>
                    <a:lnTo>
                      <a:pt x="72" y="232"/>
                    </a:lnTo>
                    <a:lnTo>
                      <a:pt x="62" y="242"/>
                    </a:lnTo>
                    <a:lnTo>
                      <a:pt x="52" y="250"/>
                    </a:lnTo>
                    <a:lnTo>
                      <a:pt x="42" y="252"/>
                    </a:lnTo>
                    <a:lnTo>
                      <a:pt x="32" y="250"/>
                    </a:lnTo>
                    <a:lnTo>
                      <a:pt x="24" y="244"/>
                    </a:lnTo>
                    <a:lnTo>
                      <a:pt x="16" y="234"/>
                    </a:lnTo>
                    <a:lnTo>
                      <a:pt x="10" y="218"/>
                    </a:lnTo>
                    <a:lnTo>
                      <a:pt x="4" y="198"/>
                    </a:lnTo>
                    <a:lnTo>
                      <a:pt x="2" y="176"/>
                    </a:lnTo>
                    <a:lnTo>
                      <a:pt x="0" y="150"/>
                    </a:lnTo>
                    <a:close/>
                    <a:moveTo>
                      <a:pt x="52" y="42"/>
                    </a:moveTo>
                    <a:lnTo>
                      <a:pt x="46" y="44"/>
                    </a:lnTo>
                    <a:lnTo>
                      <a:pt x="42" y="50"/>
                    </a:lnTo>
                    <a:lnTo>
                      <a:pt x="32" y="66"/>
                    </a:lnTo>
                    <a:lnTo>
                      <a:pt x="24" y="100"/>
                    </a:lnTo>
                    <a:lnTo>
                      <a:pt x="20" y="140"/>
                    </a:lnTo>
                    <a:lnTo>
                      <a:pt x="20" y="160"/>
                    </a:lnTo>
                    <a:lnTo>
                      <a:pt x="24" y="178"/>
                    </a:lnTo>
                    <a:lnTo>
                      <a:pt x="26" y="192"/>
                    </a:lnTo>
                    <a:lnTo>
                      <a:pt x="32" y="202"/>
                    </a:lnTo>
                    <a:lnTo>
                      <a:pt x="36" y="208"/>
                    </a:lnTo>
                    <a:lnTo>
                      <a:pt x="42" y="212"/>
                    </a:lnTo>
                    <a:lnTo>
                      <a:pt x="46" y="212"/>
                    </a:lnTo>
                    <a:lnTo>
                      <a:pt x="52" y="212"/>
                    </a:lnTo>
                    <a:lnTo>
                      <a:pt x="58" y="208"/>
                    </a:lnTo>
                    <a:lnTo>
                      <a:pt x="62" y="202"/>
                    </a:lnTo>
                    <a:lnTo>
                      <a:pt x="68" y="192"/>
                    </a:lnTo>
                    <a:lnTo>
                      <a:pt x="72" y="182"/>
                    </a:lnTo>
                    <a:lnTo>
                      <a:pt x="78" y="168"/>
                    </a:lnTo>
                    <a:lnTo>
                      <a:pt x="82" y="150"/>
                    </a:lnTo>
                    <a:lnTo>
                      <a:pt x="84" y="112"/>
                    </a:lnTo>
                    <a:lnTo>
                      <a:pt x="84" y="92"/>
                    </a:lnTo>
                    <a:lnTo>
                      <a:pt x="82" y="76"/>
                    </a:lnTo>
                    <a:lnTo>
                      <a:pt x="78" y="62"/>
                    </a:lnTo>
                    <a:lnTo>
                      <a:pt x="72" y="50"/>
                    </a:lnTo>
                    <a:lnTo>
                      <a:pt x="68" y="44"/>
                    </a:lnTo>
                    <a:lnTo>
                      <a:pt x="62" y="40"/>
                    </a:lnTo>
                    <a:lnTo>
                      <a:pt x="58" y="40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79" name="Freeform 148"/>
              <p:cNvSpPr>
                <a:spLocks noEditPoints="1"/>
              </p:cNvSpPr>
              <p:nvPr/>
            </p:nvSpPr>
            <p:spPr bwMode="auto">
              <a:xfrm>
                <a:off x="4634" y="2704"/>
                <a:ext cx="98" cy="346"/>
              </a:xfrm>
              <a:custGeom>
                <a:avLst/>
                <a:gdLst>
                  <a:gd name="T0" fmla="*/ 10 w 98"/>
                  <a:gd name="T1" fmla="*/ 342 h 346"/>
                  <a:gd name="T2" fmla="*/ 0 w 98"/>
                  <a:gd name="T3" fmla="*/ 188 h 346"/>
                  <a:gd name="T4" fmla="*/ 10 w 98"/>
                  <a:gd name="T5" fmla="*/ 26 h 346"/>
                  <a:gd name="T6" fmla="*/ 20 w 98"/>
                  <a:gd name="T7" fmla="*/ 34 h 346"/>
                  <a:gd name="T8" fmla="*/ 26 w 98"/>
                  <a:gd name="T9" fmla="*/ 32 h 346"/>
                  <a:gd name="T10" fmla="*/ 42 w 98"/>
                  <a:gd name="T11" fmla="*/ 8 h 346"/>
                  <a:gd name="T12" fmla="*/ 60 w 98"/>
                  <a:gd name="T13" fmla="*/ 0 h 346"/>
                  <a:gd name="T14" fmla="*/ 76 w 98"/>
                  <a:gd name="T15" fmla="*/ 6 h 346"/>
                  <a:gd name="T16" fmla="*/ 90 w 98"/>
                  <a:gd name="T17" fmla="*/ 32 h 346"/>
                  <a:gd name="T18" fmla="*/ 98 w 98"/>
                  <a:gd name="T19" fmla="*/ 76 h 346"/>
                  <a:gd name="T20" fmla="*/ 98 w 98"/>
                  <a:gd name="T21" fmla="*/ 134 h 346"/>
                  <a:gd name="T22" fmla="*/ 90 w 98"/>
                  <a:gd name="T23" fmla="*/ 186 h 346"/>
                  <a:gd name="T24" fmla="*/ 76 w 98"/>
                  <a:gd name="T25" fmla="*/ 224 h 346"/>
                  <a:gd name="T26" fmla="*/ 60 w 98"/>
                  <a:gd name="T27" fmla="*/ 244 h 346"/>
                  <a:gd name="T28" fmla="*/ 40 w 98"/>
                  <a:gd name="T29" fmla="*/ 254 h 346"/>
                  <a:gd name="T30" fmla="*/ 26 w 98"/>
                  <a:gd name="T31" fmla="*/ 242 h 346"/>
                  <a:gd name="T32" fmla="*/ 20 w 98"/>
                  <a:gd name="T33" fmla="*/ 284 h 346"/>
                  <a:gd name="T34" fmla="*/ 20 w 98"/>
                  <a:gd name="T35" fmla="*/ 336 h 346"/>
                  <a:gd name="T36" fmla="*/ 44 w 98"/>
                  <a:gd name="T37" fmla="*/ 44 h 346"/>
                  <a:gd name="T38" fmla="*/ 34 w 98"/>
                  <a:gd name="T39" fmla="*/ 60 h 346"/>
                  <a:gd name="T40" fmla="*/ 26 w 98"/>
                  <a:gd name="T41" fmla="*/ 84 h 346"/>
                  <a:gd name="T42" fmla="*/ 20 w 98"/>
                  <a:gd name="T43" fmla="*/ 124 h 346"/>
                  <a:gd name="T44" fmla="*/ 22 w 98"/>
                  <a:gd name="T45" fmla="*/ 182 h 346"/>
                  <a:gd name="T46" fmla="*/ 34 w 98"/>
                  <a:gd name="T47" fmla="*/ 208 h 346"/>
                  <a:gd name="T48" fmla="*/ 46 w 98"/>
                  <a:gd name="T49" fmla="*/ 214 h 346"/>
                  <a:gd name="T50" fmla="*/ 54 w 98"/>
                  <a:gd name="T51" fmla="*/ 210 h 346"/>
                  <a:gd name="T52" fmla="*/ 62 w 98"/>
                  <a:gd name="T53" fmla="*/ 200 h 346"/>
                  <a:gd name="T54" fmla="*/ 72 w 98"/>
                  <a:gd name="T55" fmla="*/ 176 h 346"/>
                  <a:gd name="T56" fmla="*/ 78 w 98"/>
                  <a:gd name="T57" fmla="*/ 136 h 346"/>
                  <a:gd name="T58" fmla="*/ 78 w 98"/>
                  <a:gd name="T59" fmla="*/ 92 h 346"/>
                  <a:gd name="T60" fmla="*/ 72 w 98"/>
                  <a:gd name="T61" fmla="*/ 60 h 346"/>
                  <a:gd name="T62" fmla="*/ 60 w 98"/>
                  <a:gd name="T63" fmla="*/ 42 h 346"/>
                  <a:gd name="T64" fmla="*/ 50 w 98"/>
                  <a:gd name="T65" fmla="*/ 40 h 3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346">
                    <a:moveTo>
                      <a:pt x="20" y="336"/>
                    </a:moveTo>
                    <a:lnTo>
                      <a:pt x="10" y="342"/>
                    </a:lnTo>
                    <a:lnTo>
                      <a:pt x="0" y="346"/>
                    </a:lnTo>
                    <a:lnTo>
                      <a:pt x="0" y="188"/>
                    </a:lnTo>
                    <a:lnTo>
                      <a:pt x="0" y="30"/>
                    </a:lnTo>
                    <a:lnTo>
                      <a:pt x="10" y="26"/>
                    </a:lnTo>
                    <a:lnTo>
                      <a:pt x="20" y="20"/>
                    </a:lnTo>
                    <a:lnTo>
                      <a:pt x="20" y="34"/>
                    </a:lnTo>
                    <a:lnTo>
                      <a:pt x="20" y="48"/>
                    </a:lnTo>
                    <a:lnTo>
                      <a:pt x="26" y="32"/>
                    </a:lnTo>
                    <a:lnTo>
                      <a:pt x="34" y="18"/>
                    </a:lnTo>
                    <a:lnTo>
                      <a:pt x="42" y="8"/>
                    </a:lnTo>
                    <a:lnTo>
                      <a:pt x="50" y="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6" y="6"/>
                    </a:lnTo>
                    <a:lnTo>
                      <a:pt x="84" y="16"/>
                    </a:lnTo>
                    <a:lnTo>
                      <a:pt x="90" y="32"/>
                    </a:lnTo>
                    <a:lnTo>
                      <a:pt x="94" y="52"/>
                    </a:lnTo>
                    <a:lnTo>
                      <a:pt x="98" y="76"/>
                    </a:lnTo>
                    <a:lnTo>
                      <a:pt x="98" y="104"/>
                    </a:lnTo>
                    <a:lnTo>
                      <a:pt x="98" y="134"/>
                    </a:lnTo>
                    <a:lnTo>
                      <a:pt x="94" y="162"/>
                    </a:lnTo>
                    <a:lnTo>
                      <a:pt x="90" y="186"/>
                    </a:lnTo>
                    <a:lnTo>
                      <a:pt x="84" y="208"/>
                    </a:lnTo>
                    <a:lnTo>
                      <a:pt x="76" y="224"/>
                    </a:lnTo>
                    <a:lnTo>
                      <a:pt x="68" y="236"/>
                    </a:lnTo>
                    <a:lnTo>
                      <a:pt x="60" y="244"/>
                    </a:lnTo>
                    <a:lnTo>
                      <a:pt x="50" y="250"/>
                    </a:lnTo>
                    <a:lnTo>
                      <a:pt x="40" y="254"/>
                    </a:lnTo>
                    <a:lnTo>
                      <a:pt x="32" y="250"/>
                    </a:lnTo>
                    <a:lnTo>
                      <a:pt x="26" y="242"/>
                    </a:lnTo>
                    <a:lnTo>
                      <a:pt x="20" y="230"/>
                    </a:lnTo>
                    <a:lnTo>
                      <a:pt x="20" y="284"/>
                    </a:lnTo>
                    <a:lnTo>
                      <a:pt x="20" y="336"/>
                    </a:lnTo>
                    <a:close/>
                    <a:moveTo>
                      <a:pt x="50" y="40"/>
                    </a:moveTo>
                    <a:lnTo>
                      <a:pt x="44" y="44"/>
                    </a:lnTo>
                    <a:lnTo>
                      <a:pt x="40" y="50"/>
                    </a:lnTo>
                    <a:lnTo>
                      <a:pt x="34" y="60"/>
                    </a:lnTo>
                    <a:lnTo>
                      <a:pt x="30" y="70"/>
                    </a:lnTo>
                    <a:lnTo>
                      <a:pt x="26" y="84"/>
                    </a:lnTo>
                    <a:lnTo>
                      <a:pt x="22" y="98"/>
                    </a:lnTo>
                    <a:lnTo>
                      <a:pt x="20" y="124"/>
                    </a:lnTo>
                    <a:lnTo>
                      <a:pt x="20" y="154"/>
                    </a:lnTo>
                    <a:lnTo>
                      <a:pt x="22" y="182"/>
                    </a:lnTo>
                    <a:lnTo>
                      <a:pt x="30" y="202"/>
                    </a:lnTo>
                    <a:lnTo>
                      <a:pt x="34" y="208"/>
                    </a:lnTo>
                    <a:lnTo>
                      <a:pt x="40" y="212"/>
                    </a:lnTo>
                    <a:lnTo>
                      <a:pt x="46" y="214"/>
                    </a:lnTo>
                    <a:lnTo>
                      <a:pt x="50" y="212"/>
                    </a:lnTo>
                    <a:lnTo>
                      <a:pt x="54" y="210"/>
                    </a:lnTo>
                    <a:lnTo>
                      <a:pt x="58" y="206"/>
                    </a:lnTo>
                    <a:lnTo>
                      <a:pt x="62" y="200"/>
                    </a:lnTo>
                    <a:lnTo>
                      <a:pt x="66" y="190"/>
                    </a:lnTo>
                    <a:lnTo>
                      <a:pt x="72" y="176"/>
                    </a:lnTo>
                    <a:lnTo>
                      <a:pt x="76" y="158"/>
                    </a:lnTo>
                    <a:lnTo>
                      <a:pt x="78" y="136"/>
                    </a:lnTo>
                    <a:lnTo>
                      <a:pt x="78" y="114"/>
                    </a:lnTo>
                    <a:lnTo>
                      <a:pt x="78" y="92"/>
                    </a:lnTo>
                    <a:lnTo>
                      <a:pt x="76" y="74"/>
                    </a:lnTo>
                    <a:lnTo>
                      <a:pt x="72" y="60"/>
                    </a:lnTo>
                    <a:lnTo>
                      <a:pt x="68" y="50"/>
                    </a:lnTo>
                    <a:lnTo>
                      <a:pt x="60" y="42"/>
                    </a:lnTo>
                    <a:lnTo>
                      <a:pt x="54" y="40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0" name="Freeform 149"/>
              <p:cNvSpPr>
                <a:spLocks/>
              </p:cNvSpPr>
              <p:nvPr/>
            </p:nvSpPr>
            <p:spPr bwMode="auto">
              <a:xfrm>
                <a:off x="4746" y="2582"/>
                <a:ext cx="84" cy="320"/>
              </a:xfrm>
              <a:custGeom>
                <a:avLst/>
                <a:gdLst>
                  <a:gd name="T0" fmla="*/ 22 w 84"/>
                  <a:gd name="T1" fmla="*/ 8 h 320"/>
                  <a:gd name="T2" fmla="*/ 32 w 84"/>
                  <a:gd name="T3" fmla="*/ 4 h 320"/>
                  <a:gd name="T4" fmla="*/ 42 w 84"/>
                  <a:gd name="T5" fmla="*/ 0 h 320"/>
                  <a:gd name="T6" fmla="*/ 42 w 84"/>
                  <a:gd name="T7" fmla="*/ 40 h 320"/>
                  <a:gd name="T8" fmla="*/ 42 w 84"/>
                  <a:gd name="T9" fmla="*/ 82 h 320"/>
                  <a:gd name="T10" fmla="*/ 60 w 84"/>
                  <a:gd name="T11" fmla="*/ 74 h 320"/>
                  <a:gd name="T12" fmla="*/ 76 w 84"/>
                  <a:gd name="T13" fmla="*/ 68 h 320"/>
                  <a:gd name="T14" fmla="*/ 76 w 84"/>
                  <a:gd name="T15" fmla="*/ 84 h 320"/>
                  <a:gd name="T16" fmla="*/ 76 w 84"/>
                  <a:gd name="T17" fmla="*/ 102 h 320"/>
                  <a:gd name="T18" fmla="*/ 60 w 84"/>
                  <a:gd name="T19" fmla="*/ 108 h 320"/>
                  <a:gd name="T20" fmla="*/ 42 w 84"/>
                  <a:gd name="T21" fmla="*/ 116 h 320"/>
                  <a:gd name="T22" fmla="*/ 42 w 84"/>
                  <a:gd name="T23" fmla="*/ 254 h 320"/>
                  <a:gd name="T24" fmla="*/ 44 w 84"/>
                  <a:gd name="T25" fmla="*/ 266 h 320"/>
                  <a:gd name="T26" fmla="*/ 48 w 84"/>
                  <a:gd name="T27" fmla="*/ 276 h 320"/>
                  <a:gd name="T28" fmla="*/ 52 w 84"/>
                  <a:gd name="T29" fmla="*/ 280 h 320"/>
                  <a:gd name="T30" fmla="*/ 60 w 84"/>
                  <a:gd name="T31" fmla="*/ 278 h 320"/>
                  <a:gd name="T32" fmla="*/ 72 w 84"/>
                  <a:gd name="T33" fmla="*/ 268 h 320"/>
                  <a:gd name="T34" fmla="*/ 78 w 84"/>
                  <a:gd name="T35" fmla="*/ 262 h 320"/>
                  <a:gd name="T36" fmla="*/ 84 w 84"/>
                  <a:gd name="T37" fmla="*/ 252 h 320"/>
                  <a:gd name="T38" fmla="*/ 84 w 84"/>
                  <a:gd name="T39" fmla="*/ 272 h 320"/>
                  <a:gd name="T40" fmla="*/ 84 w 84"/>
                  <a:gd name="T41" fmla="*/ 292 h 320"/>
                  <a:gd name="T42" fmla="*/ 74 w 84"/>
                  <a:gd name="T43" fmla="*/ 308 h 320"/>
                  <a:gd name="T44" fmla="*/ 60 w 84"/>
                  <a:gd name="T45" fmla="*/ 316 h 320"/>
                  <a:gd name="T46" fmla="*/ 52 w 84"/>
                  <a:gd name="T47" fmla="*/ 320 h 320"/>
                  <a:gd name="T48" fmla="*/ 44 w 84"/>
                  <a:gd name="T49" fmla="*/ 320 h 320"/>
                  <a:gd name="T50" fmla="*/ 38 w 84"/>
                  <a:gd name="T51" fmla="*/ 316 h 320"/>
                  <a:gd name="T52" fmla="*/ 32 w 84"/>
                  <a:gd name="T53" fmla="*/ 310 h 320"/>
                  <a:gd name="T54" fmla="*/ 24 w 84"/>
                  <a:gd name="T55" fmla="*/ 290 h 320"/>
                  <a:gd name="T56" fmla="*/ 22 w 84"/>
                  <a:gd name="T57" fmla="*/ 266 h 320"/>
                  <a:gd name="T58" fmla="*/ 22 w 84"/>
                  <a:gd name="T59" fmla="*/ 196 h 320"/>
                  <a:gd name="T60" fmla="*/ 22 w 84"/>
                  <a:gd name="T61" fmla="*/ 124 h 320"/>
                  <a:gd name="T62" fmla="*/ 12 w 84"/>
                  <a:gd name="T63" fmla="*/ 130 h 320"/>
                  <a:gd name="T64" fmla="*/ 0 w 84"/>
                  <a:gd name="T65" fmla="*/ 136 h 320"/>
                  <a:gd name="T66" fmla="*/ 0 w 84"/>
                  <a:gd name="T67" fmla="*/ 118 h 320"/>
                  <a:gd name="T68" fmla="*/ 0 w 84"/>
                  <a:gd name="T69" fmla="*/ 102 h 320"/>
                  <a:gd name="T70" fmla="*/ 12 w 84"/>
                  <a:gd name="T71" fmla="*/ 96 h 320"/>
                  <a:gd name="T72" fmla="*/ 22 w 84"/>
                  <a:gd name="T73" fmla="*/ 90 h 320"/>
                  <a:gd name="T74" fmla="*/ 22 w 84"/>
                  <a:gd name="T75" fmla="*/ 50 h 320"/>
                  <a:gd name="T76" fmla="*/ 22 w 84"/>
                  <a:gd name="T77" fmla="*/ 8 h 3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4" h="320">
                    <a:moveTo>
                      <a:pt x="22" y="8"/>
                    </a:moveTo>
                    <a:lnTo>
                      <a:pt x="32" y="4"/>
                    </a:lnTo>
                    <a:lnTo>
                      <a:pt x="42" y="0"/>
                    </a:lnTo>
                    <a:lnTo>
                      <a:pt x="42" y="40"/>
                    </a:lnTo>
                    <a:lnTo>
                      <a:pt x="42" y="82"/>
                    </a:lnTo>
                    <a:lnTo>
                      <a:pt x="60" y="74"/>
                    </a:lnTo>
                    <a:lnTo>
                      <a:pt x="76" y="68"/>
                    </a:lnTo>
                    <a:lnTo>
                      <a:pt x="76" y="84"/>
                    </a:lnTo>
                    <a:lnTo>
                      <a:pt x="76" y="102"/>
                    </a:lnTo>
                    <a:lnTo>
                      <a:pt x="60" y="108"/>
                    </a:lnTo>
                    <a:lnTo>
                      <a:pt x="42" y="116"/>
                    </a:lnTo>
                    <a:lnTo>
                      <a:pt x="42" y="254"/>
                    </a:lnTo>
                    <a:lnTo>
                      <a:pt x="44" y="266"/>
                    </a:lnTo>
                    <a:lnTo>
                      <a:pt x="48" y="276"/>
                    </a:lnTo>
                    <a:lnTo>
                      <a:pt x="52" y="280"/>
                    </a:lnTo>
                    <a:lnTo>
                      <a:pt x="60" y="278"/>
                    </a:lnTo>
                    <a:lnTo>
                      <a:pt x="72" y="268"/>
                    </a:lnTo>
                    <a:lnTo>
                      <a:pt x="78" y="262"/>
                    </a:lnTo>
                    <a:lnTo>
                      <a:pt x="84" y="252"/>
                    </a:lnTo>
                    <a:lnTo>
                      <a:pt x="84" y="272"/>
                    </a:lnTo>
                    <a:lnTo>
                      <a:pt x="84" y="292"/>
                    </a:lnTo>
                    <a:lnTo>
                      <a:pt x="74" y="308"/>
                    </a:lnTo>
                    <a:lnTo>
                      <a:pt x="60" y="316"/>
                    </a:lnTo>
                    <a:lnTo>
                      <a:pt x="52" y="320"/>
                    </a:lnTo>
                    <a:lnTo>
                      <a:pt x="44" y="320"/>
                    </a:lnTo>
                    <a:lnTo>
                      <a:pt x="38" y="316"/>
                    </a:lnTo>
                    <a:lnTo>
                      <a:pt x="32" y="310"/>
                    </a:lnTo>
                    <a:lnTo>
                      <a:pt x="24" y="290"/>
                    </a:lnTo>
                    <a:lnTo>
                      <a:pt x="22" y="266"/>
                    </a:lnTo>
                    <a:lnTo>
                      <a:pt x="22" y="196"/>
                    </a:lnTo>
                    <a:lnTo>
                      <a:pt x="22" y="124"/>
                    </a:lnTo>
                    <a:lnTo>
                      <a:pt x="12" y="130"/>
                    </a:lnTo>
                    <a:lnTo>
                      <a:pt x="0" y="136"/>
                    </a:lnTo>
                    <a:lnTo>
                      <a:pt x="0" y="118"/>
                    </a:lnTo>
                    <a:lnTo>
                      <a:pt x="0" y="102"/>
                    </a:lnTo>
                    <a:lnTo>
                      <a:pt x="12" y="96"/>
                    </a:lnTo>
                    <a:lnTo>
                      <a:pt x="22" y="90"/>
                    </a:lnTo>
                    <a:lnTo>
                      <a:pt x="22" y="50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1" name="Freeform 150"/>
              <p:cNvSpPr>
                <a:spLocks/>
              </p:cNvSpPr>
              <p:nvPr/>
            </p:nvSpPr>
            <p:spPr bwMode="auto">
              <a:xfrm>
                <a:off x="4846" y="2600"/>
                <a:ext cx="74" cy="276"/>
              </a:xfrm>
              <a:custGeom>
                <a:avLst/>
                <a:gdLst>
                  <a:gd name="T0" fmla="*/ 32 w 74"/>
                  <a:gd name="T1" fmla="*/ 54 h 276"/>
                  <a:gd name="T2" fmla="*/ 40 w 74"/>
                  <a:gd name="T3" fmla="*/ 34 h 276"/>
                  <a:gd name="T4" fmla="*/ 50 w 74"/>
                  <a:gd name="T5" fmla="*/ 20 h 276"/>
                  <a:gd name="T6" fmla="*/ 62 w 74"/>
                  <a:gd name="T7" fmla="*/ 8 h 276"/>
                  <a:gd name="T8" fmla="*/ 74 w 74"/>
                  <a:gd name="T9" fmla="*/ 0 h 276"/>
                  <a:gd name="T10" fmla="*/ 74 w 74"/>
                  <a:gd name="T11" fmla="*/ 48 h 276"/>
                  <a:gd name="T12" fmla="*/ 68 w 74"/>
                  <a:gd name="T13" fmla="*/ 48 h 276"/>
                  <a:gd name="T14" fmla="*/ 62 w 74"/>
                  <a:gd name="T15" fmla="*/ 50 h 276"/>
                  <a:gd name="T16" fmla="*/ 54 w 74"/>
                  <a:gd name="T17" fmla="*/ 54 h 276"/>
                  <a:gd name="T18" fmla="*/ 48 w 74"/>
                  <a:gd name="T19" fmla="*/ 64 h 276"/>
                  <a:gd name="T20" fmla="*/ 42 w 74"/>
                  <a:gd name="T21" fmla="*/ 76 h 276"/>
                  <a:gd name="T22" fmla="*/ 36 w 74"/>
                  <a:gd name="T23" fmla="*/ 90 h 276"/>
                  <a:gd name="T24" fmla="*/ 26 w 74"/>
                  <a:gd name="T25" fmla="*/ 118 h 276"/>
                  <a:gd name="T26" fmla="*/ 20 w 74"/>
                  <a:gd name="T27" fmla="*/ 146 h 276"/>
                  <a:gd name="T28" fmla="*/ 20 w 74"/>
                  <a:gd name="T29" fmla="*/ 266 h 276"/>
                  <a:gd name="T30" fmla="*/ 10 w 74"/>
                  <a:gd name="T31" fmla="*/ 272 h 276"/>
                  <a:gd name="T32" fmla="*/ 0 w 74"/>
                  <a:gd name="T33" fmla="*/ 276 h 276"/>
                  <a:gd name="T34" fmla="*/ 0 w 74"/>
                  <a:gd name="T35" fmla="*/ 156 h 276"/>
                  <a:gd name="T36" fmla="*/ 0 w 74"/>
                  <a:gd name="T37" fmla="*/ 38 h 276"/>
                  <a:gd name="T38" fmla="*/ 10 w 74"/>
                  <a:gd name="T39" fmla="*/ 34 h 276"/>
                  <a:gd name="T40" fmla="*/ 20 w 74"/>
                  <a:gd name="T41" fmla="*/ 28 h 276"/>
                  <a:gd name="T42" fmla="*/ 20 w 74"/>
                  <a:gd name="T43" fmla="*/ 88 h 276"/>
                  <a:gd name="T44" fmla="*/ 26 w 74"/>
                  <a:gd name="T45" fmla="*/ 70 h 276"/>
                  <a:gd name="T46" fmla="*/ 32 w 74"/>
                  <a:gd name="T47" fmla="*/ 54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4" h="276">
                    <a:moveTo>
                      <a:pt x="32" y="54"/>
                    </a:moveTo>
                    <a:lnTo>
                      <a:pt x="40" y="34"/>
                    </a:lnTo>
                    <a:lnTo>
                      <a:pt x="50" y="20"/>
                    </a:lnTo>
                    <a:lnTo>
                      <a:pt x="62" y="8"/>
                    </a:lnTo>
                    <a:lnTo>
                      <a:pt x="74" y="0"/>
                    </a:lnTo>
                    <a:lnTo>
                      <a:pt x="74" y="48"/>
                    </a:lnTo>
                    <a:lnTo>
                      <a:pt x="68" y="48"/>
                    </a:lnTo>
                    <a:lnTo>
                      <a:pt x="62" y="50"/>
                    </a:lnTo>
                    <a:lnTo>
                      <a:pt x="54" y="54"/>
                    </a:lnTo>
                    <a:lnTo>
                      <a:pt x="48" y="64"/>
                    </a:lnTo>
                    <a:lnTo>
                      <a:pt x="42" y="76"/>
                    </a:lnTo>
                    <a:lnTo>
                      <a:pt x="36" y="90"/>
                    </a:lnTo>
                    <a:lnTo>
                      <a:pt x="26" y="118"/>
                    </a:lnTo>
                    <a:lnTo>
                      <a:pt x="20" y="146"/>
                    </a:lnTo>
                    <a:lnTo>
                      <a:pt x="20" y="266"/>
                    </a:lnTo>
                    <a:lnTo>
                      <a:pt x="10" y="272"/>
                    </a:lnTo>
                    <a:lnTo>
                      <a:pt x="0" y="276"/>
                    </a:lnTo>
                    <a:lnTo>
                      <a:pt x="0" y="156"/>
                    </a:lnTo>
                    <a:lnTo>
                      <a:pt x="0" y="38"/>
                    </a:lnTo>
                    <a:lnTo>
                      <a:pt x="10" y="34"/>
                    </a:lnTo>
                    <a:lnTo>
                      <a:pt x="20" y="28"/>
                    </a:lnTo>
                    <a:lnTo>
                      <a:pt x="20" y="88"/>
                    </a:lnTo>
                    <a:lnTo>
                      <a:pt x="26" y="70"/>
                    </a:ln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2" name="Freeform 151"/>
              <p:cNvSpPr>
                <a:spLocks noEditPoints="1"/>
              </p:cNvSpPr>
              <p:nvPr/>
            </p:nvSpPr>
            <p:spPr bwMode="auto">
              <a:xfrm>
                <a:off x="4936" y="2466"/>
                <a:ext cx="20" cy="370"/>
              </a:xfrm>
              <a:custGeom>
                <a:avLst/>
                <a:gdLst>
                  <a:gd name="T0" fmla="*/ 0 w 20"/>
                  <a:gd name="T1" fmla="*/ 8 h 370"/>
                  <a:gd name="T2" fmla="*/ 10 w 20"/>
                  <a:gd name="T3" fmla="*/ 4 h 370"/>
                  <a:gd name="T4" fmla="*/ 20 w 20"/>
                  <a:gd name="T5" fmla="*/ 0 h 370"/>
                  <a:gd name="T6" fmla="*/ 20 w 20"/>
                  <a:gd name="T7" fmla="*/ 54 h 370"/>
                  <a:gd name="T8" fmla="*/ 10 w 20"/>
                  <a:gd name="T9" fmla="*/ 60 h 370"/>
                  <a:gd name="T10" fmla="*/ 0 w 20"/>
                  <a:gd name="T11" fmla="*/ 64 h 370"/>
                  <a:gd name="T12" fmla="*/ 0 w 20"/>
                  <a:gd name="T13" fmla="*/ 36 h 370"/>
                  <a:gd name="T14" fmla="*/ 0 w 20"/>
                  <a:gd name="T15" fmla="*/ 8 h 370"/>
                  <a:gd name="T16" fmla="*/ 0 w 20"/>
                  <a:gd name="T17" fmla="*/ 8 h 370"/>
                  <a:gd name="T18" fmla="*/ 0 w 20"/>
                  <a:gd name="T19" fmla="*/ 132 h 370"/>
                  <a:gd name="T20" fmla="*/ 10 w 20"/>
                  <a:gd name="T21" fmla="*/ 128 h 370"/>
                  <a:gd name="T22" fmla="*/ 20 w 20"/>
                  <a:gd name="T23" fmla="*/ 122 h 370"/>
                  <a:gd name="T24" fmla="*/ 20 w 20"/>
                  <a:gd name="T25" fmla="*/ 242 h 370"/>
                  <a:gd name="T26" fmla="*/ 20 w 20"/>
                  <a:gd name="T27" fmla="*/ 360 h 370"/>
                  <a:gd name="T28" fmla="*/ 10 w 20"/>
                  <a:gd name="T29" fmla="*/ 366 h 370"/>
                  <a:gd name="T30" fmla="*/ 0 w 20"/>
                  <a:gd name="T31" fmla="*/ 370 h 370"/>
                  <a:gd name="T32" fmla="*/ 0 w 20"/>
                  <a:gd name="T33" fmla="*/ 250 h 370"/>
                  <a:gd name="T34" fmla="*/ 0 w 20"/>
                  <a:gd name="T35" fmla="*/ 132 h 370"/>
                  <a:gd name="T36" fmla="*/ 0 w 20"/>
                  <a:gd name="T37" fmla="*/ 132 h 3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370">
                    <a:moveTo>
                      <a:pt x="0" y="8"/>
                    </a:moveTo>
                    <a:lnTo>
                      <a:pt x="10" y="4"/>
                    </a:lnTo>
                    <a:lnTo>
                      <a:pt x="20" y="0"/>
                    </a:lnTo>
                    <a:lnTo>
                      <a:pt x="20" y="54"/>
                    </a:lnTo>
                    <a:lnTo>
                      <a:pt x="10" y="60"/>
                    </a:lnTo>
                    <a:lnTo>
                      <a:pt x="0" y="64"/>
                    </a:lnTo>
                    <a:lnTo>
                      <a:pt x="0" y="36"/>
                    </a:lnTo>
                    <a:lnTo>
                      <a:pt x="0" y="8"/>
                    </a:lnTo>
                    <a:close/>
                    <a:moveTo>
                      <a:pt x="0" y="132"/>
                    </a:moveTo>
                    <a:lnTo>
                      <a:pt x="10" y="128"/>
                    </a:lnTo>
                    <a:lnTo>
                      <a:pt x="20" y="122"/>
                    </a:lnTo>
                    <a:lnTo>
                      <a:pt x="20" y="242"/>
                    </a:lnTo>
                    <a:lnTo>
                      <a:pt x="20" y="360"/>
                    </a:lnTo>
                    <a:lnTo>
                      <a:pt x="10" y="366"/>
                    </a:lnTo>
                    <a:lnTo>
                      <a:pt x="0" y="370"/>
                    </a:lnTo>
                    <a:lnTo>
                      <a:pt x="0" y="25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83" name="Freeform 152"/>
              <p:cNvSpPr>
                <a:spLocks/>
              </p:cNvSpPr>
              <p:nvPr/>
            </p:nvSpPr>
            <p:spPr bwMode="auto">
              <a:xfrm>
                <a:off x="4984" y="2548"/>
                <a:ext cx="104" cy="252"/>
              </a:xfrm>
              <a:custGeom>
                <a:avLst/>
                <a:gdLst>
                  <a:gd name="T0" fmla="*/ 0 w 104"/>
                  <a:gd name="T1" fmla="*/ 148 h 252"/>
                  <a:gd name="T2" fmla="*/ 2 w 104"/>
                  <a:gd name="T3" fmla="*/ 120 h 252"/>
                  <a:gd name="T4" fmla="*/ 4 w 104"/>
                  <a:gd name="T5" fmla="*/ 96 h 252"/>
                  <a:gd name="T6" fmla="*/ 16 w 104"/>
                  <a:gd name="T7" fmla="*/ 50 h 252"/>
                  <a:gd name="T8" fmla="*/ 24 w 104"/>
                  <a:gd name="T9" fmla="*/ 32 h 252"/>
                  <a:gd name="T10" fmla="*/ 32 w 104"/>
                  <a:gd name="T11" fmla="*/ 20 h 252"/>
                  <a:gd name="T12" fmla="*/ 42 w 104"/>
                  <a:gd name="T13" fmla="*/ 10 h 252"/>
                  <a:gd name="T14" fmla="*/ 52 w 104"/>
                  <a:gd name="T15" fmla="*/ 2 h 252"/>
                  <a:gd name="T16" fmla="*/ 64 w 104"/>
                  <a:gd name="T17" fmla="*/ 0 h 252"/>
                  <a:gd name="T18" fmla="*/ 74 w 104"/>
                  <a:gd name="T19" fmla="*/ 0 h 252"/>
                  <a:gd name="T20" fmla="*/ 82 w 104"/>
                  <a:gd name="T21" fmla="*/ 4 h 252"/>
                  <a:gd name="T22" fmla="*/ 88 w 104"/>
                  <a:gd name="T23" fmla="*/ 12 h 252"/>
                  <a:gd name="T24" fmla="*/ 92 w 104"/>
                  <a:gd name="T25" fmla="*/ 22 h 252"/>
                  <a:gd name="T26" fmla="*/ 96 w 104"/>
                  <a:gd name="T27" fmla="*/ 34 h 252"/>
                  <a:gd name="T28" fmla="*/ 100 w 104"/>
                  <a:gd name="T29" fmla="*/ 48 h 252"/>
                  <a:gd name="T30" fmla="*/ 100 w 104"/>
                  <a:gd name="T31" fmla="*/ 64 h 252"/>
                  <a:gd name="T32" fmla="*/ 90 w 104"/>
                  <a:gd name="T33" fmla="*/ 70 h 252"/>
                  <a:gd name="T34" fmla="*/ 78 w 104"/>
                  <a:gd name="T35" fmla="*/ 74 h 252"/>
                  <a:gd name="T36" fmla="*/ 76 w 104"/>
                  <a:gd name="T37" fmla="*/ 60 h 252"/>
                  <a:gd name="T38" fmla="*/ 70 w 104"/>
                  <a:gd name="T39" fmla="*/ 46 h 252"/>
                  <a:gd name="T40" fmla="*/ 68 w 104"/>
                  <a:gd name="T41" fmla="*/ 42 h 252"/>
                  <a:gd name="T42" fmla="*/ 64 w 104"/>
                  <a:gd name="T43" fmla="*/ 38 h 252"/>
                  <a:gd name="T44" fmla="*/ 60 w 104"/>
                  <a:gd name="T45" fmla="*/ 38 h 252"/>
                  <a:gd name="T46" fmla="*/ 54 w 104"/>
                  <a:gd name="T47" fmla="*/ 40 h 252"/>
                  <a:gd name="T48" fmla="*/ 48 w 104"/>
                  <a:gd name="T49" fmla="*/ 44 h 252"/>
                  <a:gd name="T50" fmla="*/ 42 w 104"/>
                  <a:gd name="T51" fmla="*/ 50 h 252"/>
                  <a:gd name="T52" fmla="*/ 34 w 104"/>
                  <a:gd name="T53" fmla="*/ 66 h 252"/>
                  <a:gd name="T54" fmla="*/ 28 w 104"/>
                  <a:gd name="T55" fmla="*/ 82 h 252"/>
                  <a:gd name="T56" fmla="*/ 26 w 104"/>
                  <a:gd name="T57" fmla="*/ 100 h 252"/>
                  <a:gd name="T58" fmla="*/ 22 w 104"/>
                  <a:gd name="T59" fmla="*/ 142 h 252"/>
                  <a:gd name="T60" fmla="*/ 22 w 104"/>
                  <a:gd name="T61" fmla="*/ 162 h 252"/>
                  <a:gd name="T62" fmla="*/ 24 w 104"/>
                  <a:gd name="T63" fmla="*/ 178 h 252"/>
                  <a:gd name="T64" fmla="*/ 28 w 104"/>
                  <a:gd name="T65" fmla="*/ 192 h 252"/>
                  <a:gd name="T66" fmla="*/ 32 w 104"/>
                  <a:gd name="T67" fmla="*/ 202 h 252"/>
                  <a:gd name="T68" fmla="*/ 36 w 104"/>
                  <a:gd name="T69" fmla="*/ 208 h 252"/>
                  <a:gd name="T70" fmla="*/ 42 w 104"/>
                  <a:gd name="T71" fmla="*/ 210 h 252"/>
                  <a:gd name="T72" fmla="*/ 46 w 104"/>
                  <a:gd name="T73" fmla="*/ 212 h 252"/>
                  <a:gd name="T74" fmla="*/ 52 w 104"/>
                  <a:gd name="T75" fmla="*/ 210 h 252"/>
                  <a:gd name="T76" fmla="*/ 58 w 104"/>
                  <a:gd name="T77" fmla="*/ 206 h 252"/>
                  <a:gd name="T78" fmla="*/ 64 w 104"/>
                  <a:gd name="T79" fmla="*/ 200 h 252"/>
                  <a:gd name="T80" fmla="*/ 74 w 104"/>
                  <a:gd name="T81" fmla="*/ 184 h 252"/>
                  <a:gd name="T82" fmla="*/ 80 w 104"/>
                  <a:gd name="T83" fmla="*/ 164 h 252"/>
                  <a:gd name="T84" fmla="*/ 82 w 104"/>
                  <a:gd name="T85" fmla="*/ 136 h 252"/>
                  <a:gd name="T86" fmla="*/ 92 w 104"/>
                  <a:gd name="T87" fmla="*/ 132 h 252"/>
                  <a:gd name="T88" fmla="*/ 104 w 104"/>
                  <a:gd name="T89" fmla="*/ 126 h 252"/>
                  <a:gd name="T90" fmla="*/ 100 w 104"/>
                  <a:gd name="T91" fmla="*/ 168 h 252"/>
                  <a:gd name="T92" fmla="*/ 90 w 104"/>
                  <a:gd name="T93" fmla="*/ 204 h 252"/>
                  <a:gd name="T94" fmla="*/ 82 w 104"/>
                  <a:gd name="T95" fmla="*/ 220 h 252"/>
                  <a:gd name="T96" fmla="*/ 74 w 104"/>
                  <a:gd name="T97" fmla="*/ 232 h 252"/>
                  <a:gd name="T98" fmla="*/ 64 w 104"/>
                  <a:gd name="T99" fmla="*/ 242 h 252"/>
                  <a:gd name="T100" fmla="*/ 52 w 104"/>
                  <a:gd name="T101" fmla="*/ 248 h 252"/>
                  <a:gd name="T102" fmla="*/ 42 w 104"/>
                  <a:gd name="T103" fmla="*/ 252 h 252"/>
                  <a:gd name="T104" fmla="*/ 32 w 104"/>
                  <a:gd name="T105" fmla="*/ 250 h 252"/>
                  <a:gd name="T106" fmla="*/ 24 w 104"/>
                  <a:gd name="T107" fmla="*/ 244 h 252"/>
                  <a:gd name="T108" fmla="*/ 18 w 104"/>
                  <a:gd name="T109" fmla="*/ 234 h 252"/>
                  <a:gd name="T110" fmla="*/ 10 w 104"/>
                  <a:gd name="T111" fmla="*/ 218 h 252"/>
                  <a:gd name="T112" fmla="*/ 4 w 104"/>
                  <a:gd name="T113" fmla="*/ 198 h 252"/>
                  <a:gd name="T114" fmla="*/ 2 w 104"/>
                  <a:gd name="T115" fmla="*/ 174 h 252"/>
                  <a:gd name="T116" fmla="*/ 0 w 104"/>
                  <a:gd name="T117" fmla="*/ 148 h 2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4" h="252">
                    <a:moveTo>
                      <a:pt x="0" y="148"/>
                    </a:moveTo>
                    <a:lnTo>
                      <a:pt x="2" y="120"/>
                    </a:lnTo>
                    <a:lnTo>
                      <a:pt x="4" y="96"/>
                    </a:lnTo>
                    <a:lnTo>
                      <a:pt x="16" y="50"/>
                    </a:lnTo>
                    <a:lnTo>
                      <a:pt x="24" y="32"/>
                    </a:lnTo>
                    <a:lnTo>
                      <a:pt x="32" y="20"/>
                    </a:lnTo>
                    <a:lnTo>
                      <a:pt x="42" y="10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2" y="4"/>
                    </a:lnTo>
                    <a:lnTo>
                      <a:pt x="88" y="12"/>
                    </a:lnTo>
                    <a:lnTo>
                      <a:pt x="92" y="22"/>
                    </a:lnTo>
                    <a:lnTo>
                      <a:pt x="96" y="34"/>
                    </a:lnTo>
                    <a:lnTo>
                      <a:pt x="100" y="48"/>
                    </a:lnTo>
                    <a:lnTo>
                      <a:pt x="100" y="64"/>
                    </a:lnTo>
                    <a:lnTo>
                      <a:pt x="90" y="70"/>
                    </a:lnTo>
                    <a:lnTo>
                      <a:pt x="78" y="74"/>
                    </a:lnTo>
                    <a:lnTo>
                      <a:pt x="76" y="60"/>
                    </a:lnTo>
                    <a:lnTo>
                      <a:pt x="70" y="46"/>
                    </a:lnTo>
                    <a:lnTo>
                      <a:pt x="68" y="42"/>
                    </a:lnTo>
                    <a:lnTo>
                      <a:pt x="64" y="38"/>
                    </a:lnTo>
                    <a:lnTo>
                      <a:pt x="60" y="38"/>
                    </a:lnTo>
                    <a:lnTo>
                      <a:pt x="54" y="40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4" y="66"/>
                    </a:lnTo>
                    <a:lnTo>
                      <a:pt x="28" y="82"/>
                    </a:lnTo>
                    <a:lnTo>
                      <a:pt x="26" y="100"/>
                    </a:lnTo>
                    <a:lnTo>
                      <a:pt x="22" y="142"/>
                    </a:lnTo>
                    <a:lnTo>
                      <a:pt x="22" y="162"/>
                    </a:lnTo>
                    <a:lnTo>
                      <a:pt x="24" y="178"/>
                    </a:lnTo>
                    <a:lnTo>
                      <a:pt x="28" y="192"/>
                    </a:lnTo>
                    <a:lnTo>
                      <a:pt x="32" y="202"/>
                    </a:lnTo>
                    <a:lnTo>
                      <a:pt x="36" y="208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2" y="210"/>
                    </a:lnTo>
                    <a:lnTo>
                      <a:pt x="58" y="206"/>
                    </a:lnTo>
                    <a:lnTo>
                      <a:pt x="64" y="200"/>
                    </a:lnTo>
                    <a:lnTo>
                      <a:pt x="74" y="184"/>
                    </a:lnTo>
                    <a:lnTo>
                      <a:pt x="80" y="164"/>
                    </a:lnTo>
                    <a:lnTo>
                      <a:pt x="82" y="136"/>
                    </a:lnTo>
                    <a:lnTo>
                      <a:pt x="92" y="132"/>
                    </a:lnTo>
                    <a:lnTo>
                      <a:pt x="104" y="126"/>
                    </a:lnTo>
                    <a:lnTo>
                      <a:pt x="100" y="168"/>
                    </a:lnTo>
                    <a:lnTo>
                      <a:pt x="90" y="204"/>
                    </a:lnTo>
                    <a:lnTo>
                      <a:pt x="82" y="220"/>
                    </a:lnTo>
                    <a:lnTo>
                      <a:pt x="74" y="232"/>
                    </a:lnTo>
                    <a:lnTo>
                      <a:pt x="64" y="242"/>
                    </a:lnTo>
                    <a:lnTo>
                      <a:pt x="52" y="248"/>
                    </a:lnTo>
                    <a:lnTo>
                      <a:pt x="42" y="252"/>
                    </a:lnTo>
                    <a:lnTo>
                      <a:pt x="32" y="250"/>
                    </a:lnTo>
                    <a:lnTo>
                      <a:pt x="24" y="244"/>
                    </a:lnTo>
                    <a:lnTo>
                      <a:pt x="18" y="234"/>
                    </a:lnTo>
                    <a:lnTo>
                      <a:pt x="10" y="218"/>
                    </a:lnTo>
                    <a:lnTo>
                      <a:pt x="4" y="198"/>
                    </a:lnTo>
                    <a:lnTo>
                      <a:pt x="2" y="174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0267" name="Rectangle 153"/>
          <p:cNvSpPr>
            <a:spLocks noChangeArrowheads="1"/>
          </p:cNvSpPr>
          <p:nvPr/>
        </p:nvSpPr>
        <p:spPr bwMode="auto">
          <a:xfrm>
            <a:off x="1889125" y="981075"/>
            <a:ext cx="268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268" name="Rectangle 154"/>
          <p:cNvSpPr>
            <a:spLocks noChangeArrowheads="1"/>
          </p:cNvSpPr>
          <p:nvPr/>
        </p:nvSpPr>
        <p:spPr bwMode="auto">
          <a:xfrm>
            <a:off x="1323975" y="1077913"/>
            <a:ext cx="3424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1" lang="ja-JP" altLang="en-US" sz="2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（</a:t>
            </a:r>
            <a:r>
              <a:rPr kumimoji="1" lang="en-US" altLang="ja-JP" sz="2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4X, 26x33mm field)</a:t>
            </a:r>
            <a:endParaRPr kumimoji="1" lang="en-US" altLang="ja-JP" sz="2000" b="1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83547" name="Text Box 155"/>
          <p:cNvSpPr txBox="1">
            <a:spLocks noChangeArrowheads="1"/>
          </p:cNvSpPr>
          <p:nvPr/>
        </p:nvSpPr>
        <p:spPr bwMode="auto">
          <a:xfrm>
            <a:off x="457200" y="1447800"/>
            <a:ext cx="671513" cy="3733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  <a:cs typeface="Times New Roman" pitchFamily="18" charset="0"/>
              </a:rPr>
              <a:t>$$$$$$$$$$$$$$$$</a:t>
            </a:r>
          </a:p>
        </p:txBody>
      </p:sp>
    </p:spTree>
    <p:extLst>
      <p:ext uri="{BB962C8B-B14F-4D97-AF65-F5344CB8AC3E}">
        <p14:creationId xmlns:p14="http://schemas.microsoft.com/office/powerpoint/2010/main" val="118269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1083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5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A Prophetic Advertisement??</a:t>
            </a:r>
          </a:p>
        </p:txBody>
      </p:sp>
      <p:pic>
        <p:nvPicPr>
          <p:cNvPr id="352259" name="Picture 3" descr="BigLens300dp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34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2209800" y="5334000"/>
            <a:ext cx="579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>
                <a:solidFill>
                  <a:srgbClr val="FF0000"/>
                </a:solidFill>
                <a:cs typeface="Times New Roman" pitchFamily="18" charset="0"/>
              </a:rPr>
              <a:t>Size Matters????</a:t>
            </a:r>
          </a:p>
        </p:txBody>
      </p:sp>
    </p:spTree>
    <p:extLst>
      <p:ext uri="{BB962C8B-B14F-4D97-AF65-F5344CB8AC3E}">
        <p14:creationId xmlns:p14="http://schemas.microsoft.com/office/powerpoint/2010/main" val="256337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2740025" y="1098550"/>
            <a:ext cx="3810000" cy="1416050"/>
          </a:xfrm>
          <a:prstGeom prst="roundRect">
            <a:avLst/>
          </a:prstGeom>
          <a:solidFill>
            <a:srgbClr val="80808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spcBef>
                <a:spcPct val="30000"/>
              </a:spcBef>
              <a:defRPr/>
            </a:pPr>
            <a:endParaRPr lang="en-US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353283" name="Group 2"/>
          <p:cNvGrpSpPr>
            <a:grpSpLocks/>
          </p:cNvGrpSpPr>
          <p:nvPr/>
        </p:nvGrpSpPr>
        <p:grpSpPr bwMode="auto">
          <a:xfrm>
            <a:off x="4141788" y="3644900"/>
            <a:ext cx="3959225" cy="2520950"/>
            <a:chOff x="2609" y="2296"/>
            <a:chExt cx="2494" cy="1588"/>
          </a:xfrm>
        </p:grpSpPr>
        <p:sp>
          <p:nvSpPr>
            <p:cNvPr id="353297" name="Rectangle 3"/>
            <p:cNvSpPr>
              <a:spLocks noChangeArrowheads="1"/>
            </p:cNvSpPr>
            <p:nvPr/>
          </p:nvSpPr>
          <p:spPr bwMode="auto">
            <a:xfrm>
              <a:off x="3334" y="2296"/>
              <a:ext cx="1769" cy="1588"/>
            </a:xfrm>
            <a:prstGeom prst="rect">
              <a:avLst/>
            </a:prstGeom>
            <a:solidFill>
              <a:srgbClr val="00FFFF">
                <a:alpha val="5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999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3298" name="Text Box 4"/>
            <p:cNvSpPr txBox="1">
              <a:spLocks noChangeArrowheads="1"/>
            </p:cNvSpPr>
            <p:nvPr/>
          </p:nvSpPr>
          <p:spPr bwMode="auto">
            <a:xfrm>
              <a:off x="3515" y="2387"/>
              <a:ext cx="15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 = 1.44 (Water)</a:t>
              </a:r>
            </a:p>
          </p:txBody>
        </p:sp>
        <p:sp>
          <p:nvSpPr>
            <p:cNvPr id="353299" name="AutoShape 5"/>
            <p:cNvSpPr>
              <a:spLocks noChangeArrowheads="1"/>
            </p:cNvSpPr>
            <p:nvPr/>
          </p:nvSpPr>
          <p:spPr bwMode="auto">
            <a:xfrm>
              <a:off x="2609" y="2840"/>
              <a:ext cx="589" cy="273"/>
            </a:xfrm>
            <a:prstGeom prst="rightArrow">
              <a:avLst>
                <a:gd name="adj1" fmla="val 50000"/>
                <a:gd name="adj2" fmla="val 53938"/>
              </a:avLst>
            </a:prstGeom>
            <a:solidFill>
              <a:srgbClr val="0000FF"/>
            </a:solidFill>
            <a:ln w="12700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9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328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15888"/>
            <a:ext cx="7583487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200" b="1" smtClean="0">
                <a:ea typeface="ＭＳ Ｐゴシック" pitchFamily="34" charset="-128"/>
              </a:rPr>
              <a:t>Optical Lithography Limits</a:t>
            </a:r>
          </a:p>
        </p:txBody>
      </p:sp>
      <p:graphicFrame>
        <p:nvGraphicFramePr>
          <p:cNvPr id="353285" name="Object 7"/>
          <p:cNvGraphicFramePr>
            <a:graphicFrameLocks noChangeAspect="1"/>
          </p:cNvGraphicFramePr>
          <p:nvPr/>
        </p:nvGraphicFramePr>
        <p:xfrm>
          <a:off x="3103563" y="1143000"/>
          <a:ext cx="30241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CS ChemDraw Drawing" r:id="rId4" imgW="1015560" imgH="418320" progId="ChemDraw.Document.6.0">
                  <p:embed/>
                </p:oleObj>
              </mc:Choice>
              <mc:Fallback>
                <p:oleObj name="CS ChemDraw Drawing" r:id="rId4" imgW="1015560" imgH="418320" progId="ChemDraw.Document.6.0">
                  <p:embed/>
                  <p:pic>
                    <p:nvPicPr>
                      <p:cNvPr id="3532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143000"/>
                        <a:ext cx="302418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6" name="Object 8"/>
          <p:cNvGraphicFramePr>
            <a:graphicFrameLocks noChangeAspect="1"/>
          </p:cNvGraphicFramePr>
          <p:nvPr/>
        </p:nvGraphicFramePr>
        <p:xfrm>
          <a:off x="1403350" y="2636838"/>
          <a:ext cx="63373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CS ChemDraw Drawing" r:id="rId6" imgW="2991465" imgH="361075" progId="ChemDraw.Document.6.0">
                  <p:embed/>
                </p:oleObj>
              </mc:Choice>
              <mc:Fallback>
                <p:oleObj name="CS ChemDraw Drawing" r:id="rId6" imgW="2991465" imgH="361075" progId="ChemDraw.Document.6.0">
                  <p:embed/>
                  <p:pic>
                    <p:nvPicPr>
                      <p:cNvPr id="35328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36838"/>
                        <a:ext cx="63373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3287" name="Group 9"/>
          <p:cNvGrpSpPr>
            <a:grpSpLocks/>
          </p:cNvGrpSpPr>
          <p:nvPr/>
        </p:nvGrpSpPr>
        <p:grpSpPr bwMode="auto">
          <a:xfrm>
            <a:off x="1692275" y="3644900"/>
            <a:ext cx="2159000" cy="2520950"/>
            <a:chOff x="1066" y="2296"/>
            <a:chExt cx="1360" cy="1588"/>
          </a:xfrm>
        </p:grpSpPr>
        <p:sp>
          <p:nvSpPr>
            <p:cNvPr id="353295" name="Rectangle 10"/>
            <p:cNvSpPr>
              <a:spLocks noChangeArrowheads="1"/>
            </p:cNvSpPr>
            <p:nvPr/>
          </p:nvSpPr>
          <p:spPr bwMode="auto">
            <a:xfrm>
              <a:off x="1066" y="2296"/>
              <a:ext cx="1360" cy="1588"/>
            </a:xfrm>
            <a:prstGeom prst="rect">
              <a:avLst/>
            </a:prstGeom>
            <a:solidFill>
              <a:srgbClr val="FFFF00">
                <a:alpha val="6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999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3296" name="Text Box 11"/>
            <p:cNvSpPr txBox="1">
              <a:spLocks noChangeArrowheads="1"/>
            </p:cNvSpPr>
            <p:nvPr/>
          </p:nvSpPr>
          <p:spPr bwMode="auto">
            <a:xfrm>
              <a:off x="1282" y="2371"/>
              <a:ext cx="9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 = 1 (Air)</a:t>
              </a:r>
            </a:p>
          </p:txBody>
        </p:sp>
      </p:grpSp>
      <p:grpSp>
        <p:nvGrpSpPr>
          <p:cNvPr id="353288" name="Group 12"/>
          <p:cNvGrpSpPr>
            <a:grpSpLocks/>
          </p:cNvGrpSpPr>
          <p:nvPr/>
        </p:nvGrpSpPr>
        <p:grpSpPr bwMode="auto">
          <a:xfrm>
            <a:off x="2001838" y="4257675"/>
            <a:ext cx="1722437" cy="1763713"/>
            <a:chOff x="1261" y="2682"/>
            <a:chExt cx="1085" cy="1111"/>
          </a:xfrm>
        </p:grpSpPr>
        <p:sp>
          <p:nvSpPr>
            <p:cNvPr id="353293" name="Text Box 13"/>
            <p:cNvSpPr txBox="1">
              <a:spLocks noChangeArrowheads="1"/>
            </p:cNvSpPr>
            <p:nvPr/>
          </p:nvSpPr>
          <p:spPr bwMode="auto">
            <a:xfrm>
              <a:off x="1261" y="2682"/>
              <a:ext cx="108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i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k</a:t>
              </a:r>
              <a:r>
                <a:rPr kumimoji="1" lang="en-US" altLang="ja-JP" baseline="-25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1</a:t>
              </a:r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= 0.3</a:t>
              </a:r>
              <a:endParaRPr kumimoji="1" lang="en-US" altLang="ja-JP" baseline="-25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pPr eaLnBrk="1" hangingPunct="1"/>
              <a:r>
                <a:rPr kumimoji="1" lang="en-US" altLang="ja-JP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Arial" pitchFamily="34" charset="0"/>
                </a:rPr>
                <a:t>l </a:t>
              </a:r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= 193 nm</a:t>
              </a:r>
            </a:p>
            <a:p>
              <a:pPr eaLnBrk="1" hangingPunct="1"/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sin</a:t>
              </a:r>
              <a:r>
                <a:rPr kumimoji="1" lang="en-US" altLang="ja-JP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Arial" pitchFamily="34" charset="0"/>
                </a:rPr>
                <a:t>q </a:t>
              </a:r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= 0.9</a:t>
              </a:r>
            </a:p>
          </p:txBody>
        </p:sp>
        <p:sp>
          <p:nvSpPr>
            <p:cNvPr id="353294" name="Text Box 14"/>
            <p:cNvSpPr txBox="1">
              <a:spLocks noChangeArrowheads="1"/>
            </p:cNvSpPr>
            <p:nvPr/>
          </p:nvSpPr>
          <p:spPr bwMode="auto">
            <a:xfrm>
              <a:off x="1377" y="3505"/>
              <a:ext cx="6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b="1" i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 = 65</a:t>
              </a:r>
            </a:p>
          </p:txBody>
        </p:sp>
      </p:grpSp>
      <p:grpSp>
        <p:nvGrpSpPr>
          <p:cNvPr id="353289" name="Group 15"/>
          <p:cNvGrpSpPr>
            <a:grpSpLocks/>
          </p:cNvGrpSpPr>
          <p:nvPr/>
        </p:nvGrpSpPr>
        <p:grpSpPr bwMode="auto">
          <a:xfrm>
            <a:off x="5602288" y="4257675"/>
            <a:ext cx="1722437" cy="1768475"/>
            <a:chOff x="3529" y="2682"/>
            <a:chExt cx="1085" cy="1114"/>
          </a:xfrm>
        </p:grpSpPr>
        <p:sp>
          <p:nvSpPr>
            <p:cNvPr id="353291" name="Text Box 16"/>
            <p:cNvSpPr txBox="1">
              <a:spLocks noChangeArrowheads="1"/>
            </p:cNvSpPr>
            <p:nvPr/>
          </p:nvSpPr>
          <p:spPr bwMode="auto">
            <a:xfrm>
              <a:off x="3529" y="2682"/>
              <a:ext cx="108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i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k</a:t>
              </a:r>
              <a:r>
                <a:rPr kumimoji="1" lang="en-US" altLang="ja-JP" baseline="-25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1</a:t>
              </a:r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= 0.3</a:t>
              </a:r>
              <a:endParaRPr kumimoji="1" lang="en-US" altLang="ja-JP" baseline="-25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  <a:p>
              <a:pPr eaLnBrk="1" hangingPunct="1"/>
              <a:r>
                <a:rPr kumimoji="1" lang="en-US" altLang="ja-JP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Arial" pitchFamily="34" charset="0"/>
                </a:rPr>
                <a:t>l </a:t>
              </a:r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= 193 nm</a:t>
              </a:r>
            </a:p>
            <a:p>
              <a:pPr eaLnBrk="1" hangingPunct="1"/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sin</a:t>
              </a:r>
              <a:r>
                <a:rPr kumimoji="1" lang="en-US" altLang="ja-JP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Arial" pitchFamily="34" charset="0"/>
                </a:rPr>
                <a:t>q </a:t>
              </a:r>
              <a:r>
                <a:rPr kumimoji="1" lang="en-US" altLang="ja-JP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= 0.9</a:t>
              </a:r>
            </a:p>
          </p:txBody>
        </p:sp>
        <p:sp>
          <p:nvSpPr>
            <p:cNvPr id="353292" name="Text Box 17"/>
            <p:cNvSpPr txBox="1">
              <a:spLocks noChangeArrowheads="1"/>
            </p:cNvSpPr>
            <p:nvPr/>
          </p:nvSpPr>
          <p:spPr bwMode="auto">
            <a:xfrm>
              <a:off x="3781" y="3505"/>
              <a:ext cx="6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kumimoji="1" lang="en-US" altLang="ja-JP" b="1" i="1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 = 45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83400" y="5534025"/>
            <a:ext cx="1255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1" lang="en-US" altLang="ja-JP" b="1" i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≠ 22 !! </a:t>
            </a:r>
          </a:p>
        </p:txBody>
      </p:sp>
    </p:spTree>
    <p:extLst>
      <p:ext uri="{BB962C8B-B14F-4D97-AF65-F5344CB8AC3E}">
        <p14:creationId xmlns:p14="http://schemas.microsoft.com/office/powerpoint/2010/main" val="3095641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20" y="186612"/>
            <a:ext cx="8750780" cy="58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6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199" y="1664236"/>
            <a:ext cx="6637357" cy="2832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3042" y="4381638"/>
                <a:ext cx="6883718" cy="1867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0735" indent="-160735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Image can be constructed from point sources of spherical wavelets in the opening (Huygens’ Theory)</a:t>
                </a:r>
              </a:p>
              <a:p>
                <a:pPr marL="160735" indent="-160735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There is interference between these waves that causes “ringing”</a:t>
                </a:r>
              </a:p>
              <a:p>
                <a:pPr marL="160735" indent="-160735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Here the minimum feature size is W ~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g </a:t>
                </a:r>
              </a:p>
              <a:p>
                <a:pPr marL="160735" indent="-160735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For g = 20 </a:t>
                </a:r>
                <a:r>
                  <a:rPr lang="en-US" sz="18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m and 365 nm light, W is on the order of 2.7 </a:t>
                </a:r>
                <a:r>
                  <a:rPr lang="en-US" sz="18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</a:rPr>
                  <a:t>m</a:t>
                </a:r>
              </a:p>
              <a:p>
                <a:endParaRPr lang="en-US" sz="1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160735" indent="-160735"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42" y="4381638"/>
                <a:ext cx="6883718" cy="1867306"/>
              </a:xfrm>
              <a:prstGeom prst="rect">
                <a:avLst/>
              </a:prstGeom>
              <a:blipFill>
                <a:blip r:embed="rId3"/>
                <a:stretch>
                  <a:fillRect l="-53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91018" y="1024051"/>
            <a:ext cx="6296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3333FF"/>
                </a:solidFill>
                <a:latin typeface="Calibri" panose="020F0502020204030204"/>
              </a:rPr>
              <a:t>Fresnel Diffraction in Proximity Printing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1235" y="1591389"/>
            <a:ext cx="5728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Near field or Fresnel Diffraction Regime When  g &lt; W</a:t>
            </a:r>
            <a:r>
              <a:rPr lang="en-US" sz="18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1800" dirty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9345" y="1554966"/>
            <a:ext cx="1028700" cy="45099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7" name="Rectangle 6"/>
          <p:cNvSpPr/>
          <p:nvPr/>
        </p:nvSpPr>
        <p:spPr>
          <a:xfrm>
            <a:off x="4815648" y="5181600"/>
            <a:ext cx="1127952" cy="405233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8" name="TextBox 7"/>
          <p:cNvSpPr txBox="1"/>
          <p:nvPr/>
        </p:nvSpPr>
        <p:spPr>
          <a:xfrm>
            <a:off x="2927641" y="28943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Lecture 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25724" y="5283804"/>
            <a:ext cx="381000" cy="0"/>
          </a:xfrm>
          <a:prstGeom prst="line">
            <a:avLst/>
          </a:prstGeom>
          <a:ln w="317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612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70" y="335901"/>
            <a:ext cx="9151368" cy="58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6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1219200" y="381000"/>
            <a:ext cx="68643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3333CC"/>
                </a:solidFill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Limitations of water</a:t>
            </a: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053388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-17145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30000"/>
              </a:spcAft>
              <a:buFontTx/>
              <a:buChar char="•"/>
            </a:pPr>
            <a:endParaRPr lang="en-US" altLang="en-US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Indices of refraction for water immersion.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SiO</a:t>
            </a:r>
            <a:r>
              <a:rPr lang="en-US" altLang="en-US" baseline="-25000">
                <a:latin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: 1.56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CaF</a:t>
            </a:r>
            <a:r>
              <a:rPr lang="en-US" altLang="en-US" baseline="-25000">
                <a:latin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: 1.51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Water: 1.435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Resists ~ 1.70</a:t>
            </a:r>
          </a:p>
        </p:txBody>
      </p:sp>
      <p:grpSp>
        <p:nvGrpSpPr>
          <p:cNvPr id="633860" name="Group 4"/>
          <p:cNvGrpSpPr>
            <a:grpSpLocks/>
          </p:cNvGrpSpPr>
          <p:nvPr/>
        </p:nvGrpSpPr>
        <p:grpSpPr bwMode="auto">
          <a:xfrm>
            <a:off x="3962400" y="2105025"/>
            <a:ext cx="3730625" cy="1752600"/>
            <a:chOff x="2296" y="1255"/>
            <a:chExt cx="1992" cy="892"/>
          </a:xfrm>
        </p:grpSpPr>
        <p:sp>
          <p:nvSpPr>
            <p:cNvPr id="459785" name="AutoShape 5"/>
            <p:cNvSpPr>
              <a:spLocks/>
            </p:cNvSpPr>
            <p:nvPr/>
          </p:nvSpPr>
          <p:spPr bwMode="auto">
            <a:xfrm>
              <a:off x="2296" y="1255"/>
              <a:ext cx="237" cy="892"/>
            </a:xfrm>
            <a:prstGeom prst="rightBrace">
              <a:avLst>
                <a:gd name="adj1" fmla="val 3136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9786" name="Text Box 6"/>
            <p:cNvSpPr txBox="1">
              <a:spLocks noChangeArrowheads="1"/>
            </p:cNvSpPr>
            <p:nvPr/>
          </p:nvSpPr>
          <p:spPr bwMode="auto">
            <a:xfrm>
              <a:off x="2626" y="1560"/>
              <a:ext cx="16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anose="020B0604030504040204" pitchFamily="34" charset="0"/>
                  <a:cs typeface="Arial" panose="020B0604020202020204" pitchFamily="34" charset="0"/>
                </a:rPr>
                <a:t>0.93*1.435 = 1.33</a:t>
              </a:r>
              <a:endParaRPr lang="en-US" altLang="en-US" sz="2800"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9781" name="Rectangle 7"/>
          <p:cNvSpPr>
            <a:spLocks noChangeArrowheads="1"/>
          </p:cNvSpPr>
          <p:nvPr/>
        </p:nvSpPr>
        <p:spPr bwMode="auto">
          <a:xfrm>
            <a:off x="1447800" y="3962400"/>
            <a:ext cx="5791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i="1"/>
              <a:t>n</a:t>
            </a:r>
            <a:r>
              <a:rPr lang="en-US" altLang="en-US"/>
              <a:t>sin</a:t>
            </a:r>
            <a:r>
              <a:rPr lang="el-GR" altLang="en-US"/>
              <a:t>θ</a:t>
            </a:r>
            <a:r>
              <a:rPr lang="en-US" altLang="en-US"/>
              <a:t> ≤ 0.93* min(</a:t>
            </a:r>
            <a:r>
              <a:rPr lang="en-US" altLang="en-US" i="1"/>
              <a:t>n</a:t>
            </a:r>
            <a:r>
              <a:rPr lang="en-US" altLang="en-US"/>
              <a:t>glass, </a:t>
            </a:r>
            <a:r>
              <a:rPr lang="en-US" altLang="en-US" i="1"/>
              <a:t>n</a:t>
            </a:r>
            <a:r>
              <a:rPr lang="en-US" altLang="en-US"/>
              <a:t>fluid, </a:t>
            </a:r>
            <a:r>
              <a:rPr lang="en-US" altLang="en-US" i="1"/>
              <a:t>n</a:t>
            </a:r>
            <a:r>
              <a:rPr lang="en-US" altLang="en-US"/>
              <a:t>resist)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/>
              <a:t> </a:t>
            </a:r>
          </a:p>
        </p:txBody>
      </p:sp>
      <p:graphicFrame>
        <p:nvGraphicFramePr>
          <p:cNvPr id="459783" name="Object 9"/>
          <p:cNvGraphicFramePr>
            <a:graphicFrameLocks noChangeAspect="1"/>
          </p:cNvGraphicFramePr>
          <p:nvPr/>
        </p:nvGraphicFramePr>
        <p:xfrm>
          <a:off x="1752600" y="4648200"/>
          <a:ext cx="44958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45978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44958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4" name="Text Box 10"/>
          <p:cNvSpPr txBox="1">
            <a:spLocks noChangeArrowheads="1"/>
          </p:cNvSpPr>
          <p:nvPr/>
        </p:nvSpPr>
        <p:spPr bwMode="auto">
          <a:xfrm>
            <a:off x="2590800" y="5943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If k=0.25,  R = 36nm</a:t>
            </a:r>
          </a:p>
        </p:txBody>
      </p:sp>
    </p:spTree>
    <p:extLst>
      <p:ext uri="{BB962C8B-B14F-4D97-AF65-F5344CB8AC3E}">
        <p14:creationId xmlns:p14="http://schemas.microsoft.com/office/powerpoint/2010/main" val="1254492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455613" y="179388"/>
            <a:ext cx="68643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3333CC"/>
                </a:solidFill>
                <a:latin typeface="Arial" panose="020B0604020202020204" pitchFamily="34" charset="0"/>
                <a:ea typeface="Lucida Sans" panose="020B0602030504020204" pitchFamily="34" charset="0"/>
                <a:cs typeface="Arial" panose="020B0604020202020204" pitchFamily="34" charset="0"/>
              </a:rPr>
              <a:t>Options beyond water</a:t>
            </a: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4804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8650" indent="-17145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Options for high index immersion lithography.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Glass.</a:t>
            </a:r>
          </a:p>
          <a:p>
            <a:pPr lvl="2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BaLiF</a:t>
            </a:r>
            <a:r>
              <a:rPr lang="en-US" altLang="en-US" baseline="-25000">
                <a:latin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: 1.64</a:t>
            </a:r>
          </a:p>
          <a:p>
            <a:pPr lvl="2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(Lu</a:t>
            </a:r>
            <a:r>
              <a:rPr lang="en-US" altLang="en-US" baseline="-25000">
                <a:latin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Al</a:t>
            </a:r>
            <a:r>
              <a:rPr lang="en-US" altLang="en-US" baseline="-25000">
                <a:latin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en-US" altLang="en-US" baseline="-25000">
                <a:latin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, LuAG): 2.1</a:t>
            </a:r>
          </a:p>
          <a:p>
            <a:pPr lvl="2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altLang="ja-JP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Mg</a:t>
            </a:r>
            <a:r>
              <a:rPr lang="en-US" altLang="ja-JP" baseline="-25000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altLang="ja-JP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</a:t>
            </a:r>
            <a:r>
              <a:rPr lang="en-US" altLang="ja-JP" baseline="-25000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ja-JP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</a:t>
            </a:r>
            <a:r>
              <a:rPr lang="en-US" altLang="ja-JP" baseline="-25000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altLang="ja-JP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</a:t>
            </a:r>
            <a:r>
              <a:rPr lang="en-US" altLang="ja-JP" baseline="-25000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12</a:t>
            </a:r>
            <a:r>
              <a:rPr lang="en-US" altLang="ja-JP"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Pyrope): 2.0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Fluid.</a:t>
            </a:r>
          </a:p>
          <a:p>
            <a:pPr lvl="2">
              <a:spcAft>
                <a:spcPct val="30000"/>
              </a:spcAft>
              <a:buFontTx/>
              <a:buChar char="•"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Cyclic organics, such as decalin: 1.64-1.65</a:t>
            </a:r>
          </a:p>
        </p:txBody>
      </p:sp>
      <p:graphicFrame>
        <p:nvGraphicFramePr>
          <p:cNvPr id="461828" name="Object 4"/>
          <p:cNvGraphicFramePr>
            <a:graphicFrameLocks noChangeAspect="1"/>
          </p:cNvGraphicFramePr>
          <p:nvPr/>
        </p:nvGraphicFramePr>
        <p:xfrm>
          <a:off x="1981200" y="5105400"/>
          <a:ext cx="47244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4" imgW="1752600" imgH="457200" progId="Equation.3">
                  <p:embed/>
                </p:oleObj>
              </mc:Choice>
              <mc:Fallback>
                <p:oleObj name="Equation" r:id="rId4" imgW="1752600" imgH="457200" progId="Equation.3">
                  <p:embed/>
                  <p:pic>
                    <p:nvPicPr>
                      <p:cNvPr id="461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05400"/>
                        <a:ext cx="4724400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263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115888"/>
            <a:ext cx="5267325" cy="850900"/>
          </a:xfrm>
        </p:spPr>
        <p:txBody>
          <a:bodyPr/>
          <a:lstStyle/>
          <a:p>
            <a:pPr eaLnBrk="1" hangingPunct="1"/>
            <a:r>
              <a:rPr lang="en-US" altLang="ja-JP" sz="3200" b="1" smtClean="0">
                <a:ea typeface="MS PGothic" panose="020B0600070205080204" pitchFamily="34" charset="-128"/>
              </a:rPr>
              <a:t>High Index Materials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1549400" y="2125663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 u="sng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Fluid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2557463" y="2132013"/>
            <a:ext cx="1293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 = 1.64</a:t>
            </a:r>
          </a:p>
        </p:txBody>
      </p:sp>
      <p:graphicFrame>
        <p:nvGraphicFramePr>
          <p:cNvPr id="463877" name="Object 5"/>
          <p:cNvGraphicFramePr>
            <a:graphicFrameLocks noChangeAspect="1"/>
          </p:cNvGraphicFramePr>
          <p:nvPr/>
        </p:nvGraphicFramePr>
        <p:xfrm>
          <a:off x="1835150" y="2776538"/>
          <a:ext cx="1441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S ChemDraw Drawing" r:id="rId4" imgW="677695" imgH="409723" progId="ChemDraw.Document.6.0">
                  <p:embed/>
                </p:oleObj>
              </mc:Choice>
              <mc:Fallback>
                <p:oleObj name="CS ChemDraw Drawing" r:id="rId4" imgW="677695" imgH="409723" progId="ChemDraw.Document.6.0">
                  <p:embed/>
                  <p:pic>
                    <p:nvPicPr>
                      <p:cNvPr id="463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76538"/>
                        <a:ext cx="14414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2043113" y="3619500"/>
            <a:ext cx="103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Decalin</a:t>
            </a: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2025650" y="4027488"/>
            <a:ext cx="122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 sz="2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R= 37nm</a:t>
            </a:r>
          </a:p>
        </p:txBody>
      </p:sp>
      <p:sp>
        <p:nvSpPr>
          <p:cNvPr id="463880" name="AutoShape 8"/>
          <p:cNvSpPr>
            <a:spLocks noChangeArrowheads="1"/>
          </p:cNvSpPr>
          <p:nvPr/>
        </p:nvSpPr>
        <p:spPr bwMode="auto">
          <a:xfrm>
            <a:off x="5181600" y="2514600"/>
            <a:ext cx="2590800" cy="1066800"/>
          </a:xfrm>
          <a:prstGeom prst="flowChartAlternateProcess">
            <a:avLst/>
          </a:prstGeom>
          <a:solidFill>
            <a:srgbClr val="00FF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99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37961" name="Group 9"/>
          <p:cNvGrpSpPr>
            <a:grpSpLocks/>
          </p:cNvGrpSpPr>
          <p:nvPr/>
        </p:nvGrpSpPr>
        <p:grpSpPr bwMode="auto">
          <a:xfrm>
            <a:off x="1371600" y="5029200"/>
            <a:ext cx="7113588" cy="1152525"/>
            <a:chOff x="864" y="3168"/>
            <a:chExt cx="4481" cy="726"/>
          </a:xfrm>
        </p:grpSpPr>
        <p:sp>
          <p:nvSpPr>
            <p:cNvPr id="463893" name="AutoShape 10"/>
            <p:cNvSpPr>
              <a:spLocks noChangeArrowheads="1"/>
            </p:cNvSpPr>
            <p:nvPr/>
          </p:nvSpPr>
          <p:spPr bwMode="auto">
            <a:xfrm>
              <a:off x="864" y="3168"/>
              <a:ext cx="4481" cy="726"/>
            </a:xfrm>
            <a:prstGeom prst="wedgeRoundRectCallout">
              <a:avLst>
                <a:gd name="adj1" fmla="val 21120"/>
                <a:gd name="adj2" fmla="val -222588"/>
                <a:gd name="adj3" fmla="val 16667"/>
              </a:avLst>
            </a:prstGeom>
            <a:solidFill>
              <a:srgbClr val="00FF00">
                <a:alpha val="4313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99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63894" name="Text Box 11"/>
            <p:cNvSpPr txBox="1">
              <a:spLocks noChangeArrowheads="1"/>
            </p:cNvSpPr>
            <p:nvPr/>
          </p:nvSpPr>
          <p:spPr bwMode="auto">
            <a:xfrm>
              <a:off x="1008" y="3312"/>
              <a:ext cx="412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9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0000CC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candidate has been identified for high index fluid or high index resist.</a:t>
              </a:r>
            </a:p>
          </p:txBody>
        </p:sp>
      </p:grpSp>
      <p:sp>
        <p:nvSpPr>
          <p:cNvPr id="463882" name="Rectangle 12"/>
          <p:cNvSpPr>
            <a:spLocks noChangeArrowheads="1"/>
          </p:cNvSpPr>
          <p:nvPr/>
        </p:nvSpPr>
        <p:spPr bwMode="auto">
          <a:xfrm>
            <a:off x="1258888" y="1628775"/>
            <a:ext cx="2808287" cy="3095625"/>
          </a:xfrm>
          <a:prstGeom prst="rect">
            <a:avLst/>
          </a:prstGeom>
          <a:noFill/>
          <a:ln w="635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3883" name="Text Box 13"/>
          <p:cNvSpPr txBox="1">
            <a:spLocks noChangeArrowheads="1"/>
          </p:cNvSpPr>
          <p:nvPr/>
        </p:nvSpPr>
        <p:spPr bwMode="auto">
          <a:xfrm>
            <a:off x="1547813" y="1341438"/>
            <a:ext cx="2106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 i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1" lang="en-US" altLang="ja-JP" i="1" baseline="30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nd</a:t>
            </a:r>
            <a:r>
              <a:rPr kumimoji="1" lang="en-US" altLang="ja-JP" i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generation</a:t>
            </a:r>
          </a:p>
        </p:txBody>
      </p:sp>
      <p:sp>
        <p:nvSpPr>
          <p:cNvPr id="463884" name="Text Box 14"/>
          <p:cNvSpPr txBox="1">
            <a:spLocks noChangeArrowheads="1"/>
          </p:cNvSpPr>
          <p:nvPr/>
        </p:nvSpPr>
        <p:spPr bwMode="auto">
          <a:xfrm>
            <a:off x="6308725" y="2014538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LuAG (n = 2.1)</a:t>
            </a:r>
          </a:p>
        </p:txBody>
      </p:sp>
      <p:sp>
        <p:nvSpPr>
          <p:cNvPr id="463885" name="Text Box 15"/>
          <p:cNvSpPr txBox="1">
            <a:spLocks noChangeArrowheads="1"/>
          </p:cNvSpPr>
          <p:nvPr/>
        </p:nvSpPr>
        <p:spPr bwMode="auto">
          <a:xfrm>
            <a:off x="6248400" y="2514600"/>
            <a:ext cx="124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 = 1.9*</a:t>
            </a:r>
          </a:p>
        </p:txBody>
      </p:sp>
      <p:sp>
        <p:nvSpPr>
          <p:cNvPr id="463886" name="Text Box 16"/>
          <p:cNvSpPr txBox="1">
            <a:spLocks noChangeArrowheads="1"/>
          </p:cNvSpPr>
          <p:nvPr/>
        </p:nvSpPr>
        <p:spPr bwMode="auto">
          <a:xfrm>
            <a:off x="5191125" y="201295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ja-JP" u="sng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Lens</a:t>
            </a:r>
          </a:p>
        </p:txBody>
      </p:sp>
      <p:sp>
        <p:nvSpPr>
          <p:cNvPr id="463887" name="Text Box 17"/>
          <p:cNvSpPr txBox="1">
            <a:spLocks noChangeArrowheads="1"/>
          </p:cNvSpPr>
          <p:nvPr/>
        </p:nvSpPr>
        <p:spPr bwMode="auto">
          <a:xfrm>
            <a:off x="5181600" y="2514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ja-JP" u="sng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Fluid</a:t>
            </a:r>
          </a:p>
        </p:txBody>
      </p:sp>
      <p:sp>
        <p:nvSpPr>
          <p:cNvPr id="463888" name="Text Box 18"/>
          <p:cNvSpPr txBox="1">
            <a:spLocks noChangeArrowheads="1"/>
          </p:cNvSpPr>
          <p:nvPr/>
        </p:nvSpPr>
        <p:spPr bwMode="auto">
          <a:xfrm>
            <a:off x="5181600" y="30480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ja-JP" u="sng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Resist</a:t>
            </a:r>
          </a:p>
        </p:txBody>
      </p:sp>
      <p:sp>
        <p:nvSpPr>
          <p:cNvPr id="463889" name="Text Box 19"/>
          <p:cNvSpPr txBox="1">
            <a:spLocks noChangeArrowheads="1"/>
          </p:cNvSpPr>
          <p:nvPr/>
        </p:nvSpPr>
        <p:spPr bwMode="auto">
          <a:xfrm>
            <a:off x="6315075" y="30480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ja-JP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 = 1.8</a:t>
            </a:r>
          </a:p>
        </p:txBody>
      </p:sp>
      <p:sp>
        <p:nvSpPr>
          <p:cNvPr id="463890" name="Rectangle 20"/>
          <p:cNvSpPr>
            <a:spLocks noChangeArrowheads="1"/>
          </p:cNvSpPr>
          <p:nvPr/>
        </p:nvSpPr>
        <p:spPr bwMode="auto">
          <a:xfrm>
            <a:off x="5029200" y="1582738"/>
            <a:ext cx="3743325" cy="3095625"/>
          </a:xfrm>
          <a:prstGeom prst="rect">
            <a:avLst/>
          </a:prstGeom>
          <a:noFill/>
          <a:ln w="635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3891" name="Text Box 21"/>
          <p:cNvSpPr txBox="1">
            <a:spLocks noChangeArrowheads="1"/>
          </p:cNvSpPr>
          <p:nvPr/>
        </p:nvSpPr>
        <p:spPr bwMode="auto">
          <a:xfrm>
            <a:off x="5846763" y="1295400"/>
            <a:ext cx="2062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 i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kumimoji="1" lang="en-US" altLang="ja-JP" i="1" baseline="30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rd</a:t>
            </a:r>
            <a:r>
              <a:rPr kumimoji="1" lang="en-US" altLang="ja-JP" i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generation</a:t>
            </a:r>
          </a:p>
        </p:txBody>
      </p:sp>
      <p:sp>
        <p:nvSpPr>
          <p:cNvPr id="463892" name="Rectangle 22"/>
          <p:cNvSpPr>
            <a:spLocks noChangeArrowheads="1"/>
          </p:cNvSpPr>
          <p:nvPr/>
        </p:nvSpPr>
        <p:spPr bwMode="auto">
          <a:xfrm>
            <a:off x="5867400" y="3810000"/>
            <a:ext cx="143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ja-JP">
                <a:latin typeface="Arial" panose="020B0604020202020204" pitchFamily="34" charset="0"/>
                <a:ea typeface="MS PGothic" panose="020B0600070205080204" pitchFamily="34" charset="-128"/>
              </a:rPr>
              <a:t>R= 32nm</a:t>
            </a:r>
          </a:p>
        </p:txBody>
      </p:sp>
    </p:spTree>
    <p:extLst>
      <p:ext uri="{BB962C8B-B14F-4D97-AF65-F5344CB8AC3E}">
        <p14:creationId xmlns:p14="http://schemas.microsoft.com/office/powerpoint/2010/main" val="816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66725"/>
            <a:ext cx="8940800" cy="61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Cyclohexane</a:t>
            </a:r>
          </a:p>
        </p:txBody>
      </p:sp>
      <p:pic>
        <p:nvPicPr>
          <p:cNvPr id="9012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65138"/>
            <a:ext cx="8940800" cy="611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34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65138"/>
            <a:ext cx="8940800" cy="611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39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65138"/>
            <a:ext cx="8940800" cy="611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43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65138"/>
            <a:ext cx="8940800" cy="611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128" name="Group 16"/>
          <p:cNvGrpSpPr>
            <a:grpSpLocks/>
          </p:cNvGrpSpPr>
          <p:nvPr/>
        </p:nvGrpSpPr>
        <p:grpSpPr bwMode="auto">
          <a:xfrm>
            <a:off x="3762375" y="1254125"/>
            <a:ext cx="2522538" cy="396875"/>
            <a:chOff x="2640" y="988"/>
            <a:chExt cx="1589" cy="250"/>
          </a:xfrm>
        </p:grpSpPr>
        <p:sp>
          <p:nvSpPr>
            <p:cNvPr id="90121" name="Text Box 9"/>
            <p:cNvSpPr txBox="1">
              <a:spLocks noChangeArrowheads="1"/>
            </p:cNvSpPr>
            <p:nvPr/>
          </p:nvSpPr>
          <p:spPr bwMode="auto">
            <a:xfrm>
              <a:off x="2896" y="988"/>
              <a:ext cx="1333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99+% Purity</a:t>
              </a:r>
            </a:p>
          </p:txBody>
        </p:sp>
        <p:sp>
          <p:nvSpPr>
            <p:cNvPr id="90125" name="Line 13"/>
            <p:cNvSpPr>
              <a:spLocks noChangeShapeType="1"/>
            </p:cNvSpPr>
            <p:nvPr/>
          </p:nvSpPr>
          <p:spPr bwMode="auto">
            <a:xfrm>
              <a:off x="2640" y="1110"/>
              <a:ext cx="259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0133" name="Group 21"/>
          <p:cNvGrpSpPr>
            <a:grpSpLocks/>
          </p:cNvGrpSpPr>
          <p:nvPr/>
        </p:nvGrpSpPr>
        <p:grpSpPr bwMode="auto">
          <a:xfrm>
            <a:off x="3771900" y="1706563"/>
            <a:ext cx="3538538" cy="396875"/>
            <a:chOff x="2646" y="1237"/>
            <a:chExt cx="2229" cy="250"/>
          </a:xfrm>
        </p:grpSpPr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2902" y="1237"/>
              <a:ext cx="1973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1 – Sulfuric Acid Wash</a:t>
              </a:r>
            </a:p>
          </p:txBody>
        </p:sp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>
              <a:off x="2646" y="1359"/>
              <a:ext cx="25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0138" name="Group 26"/>
          <p:cNvGrpSpPr>
            <a:grpSpLocks/>
          </p:cNvGrpSpPr>
          <p:nvPr/>
        </p:nvGrpSpPr>
        <p:grpSpPr bwMode="auto">
          <a:xfrm>
            <a:off x="3778250" y="2179638"/>
            <a:ext cx="4176713" cy="701675"/>
            <a:chOff x="2650" y="1472"/>
            <a:chExt cx="2631" cy="442"/>
          </a:xfrm>
        </p:grpSpPr>
        <p:sp>
          <p:nvSpPr>
            <p:cNvPr id="90136" name="Text Box 24"/>
            <p:cNvSpPr txBox="1">
              <a:spLocks noChangeArrowheads="1"/>
            </p:cNvSpPr>
            <p:nvPr/>
          </p:nvSpPr>
          <p:spPr bwMode="auto">
            <a:xfrm>
              <a:off x="2906" y="1472"/>
              <a:ext cx="2375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2 – Sulfuric Acid Wash,   Silica Gel Chromatography</a:t>
              </a:r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2650" y="1594"/>
              <a:ext cx="259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3787775" y="2903538"/>
            <a:ext cx="4176713" cy="1006475"/>
            <a:chOff x="2650" y="1472"/>
            <a:chExt cx="2631" cy="634"/>
          </a:xfrm>
        </p:grpSpPr>
        <p:sp>
          <p:nvSpPr>
            <p:cNvPr id="90141" name="Text Box 29"/>
            <p:cNvSpPr txBox="1">
              <a:spLocks noChangeArrowheads="1"/>
            </p:cNvSpPr>
            <p:nvPr/>
          </p:nvSpPr>
          <p:spPr bwMode="auto">
            <a:xfrm>
              <a:off x="2906" y="1472"/>
              <a:ext cx="2375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3 – Sulfuric Acid Wash,  Silica Gel Chromatography, Distillation</a:t>
              </a:r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>
              <a:off x="2650" y="1594"/>
              <a:ext cx="25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100013" y="2033588"/>
            <a:ext cx="5994400" cy="4632325"/>
            <a:chOff x="63" y="1281"/>
            <a:chExt cx="3776" cy="2918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2215" y="3949"/>
              <a:ext cx="162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Wavelength (nm)</a:t>
              </a:r>
            </a:p>
          </p:txBody>
        </p:sp>
        <p:sp>
          <p:nvSpPr>
            <p:cNvPr id="90120" name="Text Box 8"/>
            <p:cNvSpPr txBox="1">
              <a:spLocks noChangeArrowheads="1"/>
            </p:cNvSpPr>
            <p:nvPr/>
          </p:nvSpPr>
          <p:spPr bwMode="auto">
            <a:xfrm rot="16200000">
              <a:off x="-624" y="1968"/>
              <a:ext cx="162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Absorbance (cm</a:t>
              </a:r>
              <a:r>
                <a:rPr lang="en-US" altLang="en-US" sz="2000" b="1" baseline="300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90144" name="Group 32"/>
          <p:cNvGrpSpPr>
            <a:grpSpLocks/>
          </p:cNvGrpSpPr>
          <p:nvPr/>
        </p:nvGrpSpPr>
        <p:grpSpPr bwMode="auto">
          <a:xfrm>
            <a:off x="3783013" y="3913188"/>
            <a:ext cx="4176712" cy="1311275"/>
            <a:chOff x="2650" y="1472"/>
            <a:chExt cx="2631" cy="826"/>
          </a:xfrm>
        </p:grpSpPr>
        <p:sp>
          <p:nvSpPr>
            <p:cNvPr id="90145" name="Text Box 33"/>
            <p:cNvSpPr txBox="1">
              <a:spLocks noChangeArrowheads="1"/>
            </p:cNvSpPr>
            <p:nvPr/>
          </p:nvSpPr>
          <p:spPr bwMode="auto">
            <a:xfrm>
              <a:off x="2906" y="1472"/>
              <a:ext cx="2375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4 – Sulfuric Acid Wash,  Silica Gel Chromatography, Distillation,                                 De-oxygenation</a:t>
              </a:r>
            </a:p>
          </p:txBody>
        </p:sp>
        <p:sp>
          <p:nvSpPr>
            <p:cNvPr id="90146" name="Line 34"/>
            <p:cNvSpPr>
              <a:spLocks noChangeShapeType="1"/>
            </p:cNvSpPr>
            <p:nvPr/>
          </p:nvSpPr>
          <p:spPr bwMode="auto">
            <a:xfrm>
              <a:off x="2650" y="1594"/>
              <a:ext cx="259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0147" name="Picture 35" descr="cyclohexa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388938"/>
            <a:ext cx="12525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6630988" y="536575"/>
          <a:ext cx="7889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S ChemDraw Drawing" r:id="rId10" imgW="699120" imgH="803160" progId="ChemDraw.Document.6.0">
                  <p:embed/>
                </p:oleObj>
              </mc:Choice>
              <mc:Fallback>
                <p:oleObj name="CS ChemDraw Drawing" r:id="rId10" imgW="699120" imgH="803160" progId="ChemDraw.Document.6.0">
                  <p:embed/>
                  <p:pic>
                    <p:nvPicPr>
                      <p:cNvPr id="90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36575"/>
                        <a:ext cx="788987" cy="904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8893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-9528" y="754946"/>
            <a:ext cx="9153528" cy="5930900"/>
            <a:chOff x="-69" y="544"/>
            <a:chExt cx="5766" cy="3736"/>
          </a:xfrm>
        </p:grpSpPr>
        <p:pic>
          <p:nvPicPr>
            <p:cNvPr id="11571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" y="544"/>
              <a:ext cx="5464" cy="3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 flipH="1">
              <a:off x="2631" y="2160"/>
              <a:ext cx="1904" cy="20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 flipH="1">
              <a:off x="2370" y="2378"/>
              <a:ext cx="2570" cy="247"/>
            </a:xfrm>
            <a:prstGeom prst="line">
              <a:avLst/>
            </a:prstGeom>
            <a:noFill/>
            <a:ln w="952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 flipH="1">
              <a:off x="1815" y="2694"/>
              <a:ext cx="2720" cy="204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 flipH="1">
              <a:off x="1845" y="2910"/>
              <a:ext cx="2747" cy="176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 flipH="1">
              <a:off x="1787" y="3124"/>
              <a:ext cx="2862" cy="151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 flipH="1">
              <a:off x="1783" y="3249"/>
              <a:ext cx="2873" cy="15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 flipH="1">
              <a:off x="1631" y="3549"/>
              <a:ext cx="3349" cy="3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6" name="Line 14"/>
            <p:cNvSpPr>
              <a:spLocks noChangeShapeType="1"/>
            </p:cNvSpPr>
            <p:nvPr/>
          </p:nvSpPr>
          <p:spPr bwMode="auto">
            <a:xfrm flipH="1">
              <a:off x="3321" y="1157"/>
              <a:ext cx="1429" cy="187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 flipH="1">
              <a:off x="2652" y="1914"/>
              <a:ext cx="2442" cy="26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 flipH="1">
              <a:off x="1724" y="3409"/>
              <a:ext cx="3229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29" name="Line 17"/>
            <p:cNvSpPr>
              <a:spLocks noChangeShapeType="1"/>
            </p:cNvSpPr>
            <p:nvPr/>
          </p:nvSpPr>
          <p:spPr bwMode="auto">
            <a:xfrm flipH="1">
              <a:off x="2679" y="1390"/>
              <a:ext cx="2487" cy="31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 flipH="1">
              <a:off x="2679" y="1719"/>
              <a:ext cx="2064" cy="16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5731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299" y="640"/>
            <a:ext cx="547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6" name="CS ChemDraw Drawing" r:id="rId5" imgW="1359000" imgH="803160" progId="ChemDraw.Document.6.0">
                    <p:embed/>
                  </p:oleObj>
                </mc:Choice>
                <mc:Fallback>
                  <p:oleObj name="CS ChemDraw Drawing" r:id="rId5" imgW="1359000" imgH="803160" progId="ChemDraw.Document.6.0">
                    <p:embed/>
                    <p:pic>
                      <p:nvPicPr>
                        <p:cNvPr id="11573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9" y="640"/>
                          <a:ext cx="547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2" name="Object 20"/>
            <p:cNvGraphicFramePr>
              <a:graphicFrameLocks noChangeAspect="1"/>
            </p:cNvGraphicFramePr>
            <p:nvPr/>
          </p:nvGraphicFramePr>
          <p:xfrm>
            <a:off x="4760" y="920"/>
            <a:ext cx="843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7" name="CS ChemDraw Drawing" r:id="rId7" imgW="1946160" imgH="700920" progId="ChemDraw.Document.6.0">
                    <p:embed/>
                  </p:oleObj>
                </mc:Choice>
                <mc:Fallback>
                  <p:oleObj name="CS ChemDraw Drawing" r:id="rId7" imgW="1946160" imgH="700920" progId="ChemDraw.Document.6.0">
                    <p:embed/>
                    <p:pic>
                      <p:nvPicPr>
                        <p:cNvPr id="11573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" y="920"/>
                          <a:ext cx="843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3" name="Object 21"/>
            <p:cNvGraphicFramePr>
              <a:graphicFrameLocks noChangeAspect="1"/>
            </p:cNvGraphicFramePr>
            <p:nvPr/>
          </p:nvGraphicFramePr>
          <p:xfrm>
            <a:off x="4975" y="3465"/>
            <a:ext cx="455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8" name="CS ChemDraw Drawing" r:id="rId9" imgW="1113120" imgH="313560" progId="ChemDraw.Document.6.0">
                    <p:embed/>
                  </p:oleObj>
                </mc:Choice>
                <mc:Fallback>
                  <p:oleObj name="CS ChemDraw Drawing" r:id="rId9" imgW="1113120" imgH="313560" progId="ChemDraw.Document.6.0">
                    <p:embed/>
                    <p:pic>
                      <p:nvPicPr>
                        <p:cNvPr id="11573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5" y="3465"/>
                          <a:ext cx="455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4" name="Object 22"/>
            <p:cNvGraphicFramePr>
              <a:graphicFrameLocks noChangeAspect="1"/>
            </p:cNvGraphicFramePr>
            <p:nvPr/>
          </p:nvGraphicFramePr>
          <p:xfrm>
            <a:off x="4944" y="3304"/>
            <a:ext cx="646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9" name="CS ChemDraw Drawing" r:id="rId11" imgW="1382397" imgH="313599" progId="ChemDraw.Document.6.0">
                    <p:embed/>
                  </p:oleObj>
                </mc:Choice>
                <mc:Fallback>
                  <p:oleObj name="CS ChemDraw Drawing" r:id="rId11" imgW="1382397" imgH="313599" progId="ChemDraw.Document.6.0">
                    <p:embed/>
                    <p:pic>
                      <p:nvPicPr>
                        <p:cNvPr id="115734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3304"/>
                          <a:ext cx="646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5" name="Object 23"/>
            <p:cNvGraphicFramePr>
              <a:graphicFrameLocks noChangeAspect="1"/>
            </p:cNvGraphicFramePr>
            <p:nvPr/>
          </p:nvGraphicFramePr>
          <p:xfrm>
            <a:off x="4700" y="3168"/>
            <a:ext cx="765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0" name="CS ChemDraw Drawing" r:id="rId13" imgW="1652375" imgH="314236" progId="ChemDraw.Document.6.0">
                    <p:embed/>
                  </p:oleObj>
                </mc:Choice>
                <mc:Fallback>
                  <p:oleObj name="CS ChemDraw Drawing" r:id="rId13" imgW="1652375" imgH="314236" progId="ChemDraw.Document.6.0">
                    <p:embed/>
                    <p:pic>
                      <p:nvPicPr>
                        <p:cNvPr id="11573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0" y="3168"/>
                          <a:ext cx="765" cy="1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6" name="Object 24"/>
            <p:cNvGraphicFramePr>
              <a:graphicFrameLocks noChangeAspect="1"/>
            </p:cNvGraphicFramePr>
            <p:nvPr/>
          </p:nvGraphicFramePr>
          <p:xfrm>
            <a:off x="4708" y="3007"/>
            <a:ext cx="798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1" name="CS ChemDraw Drawing" r:id="rId15" imgW="1921395" imgH="314236" progId="ChemDraw.Document.6.0">
                    <p:embed/>
                  </p:oleObj>
                </mc:Choice>
                <mc:Fallback>
                  <p:oleObj name="CS ChemDraw Drawing" r:id="rId15" imgW="1921395" imgH="314236" progId="ChemDraw.Document.6.0">
                    <p:embed/>
                    <p:pic>
                      <p:nvPicPr>
                        <p:cNvPr id="11573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3007"/>
                          <a:ext cx="798" cy="1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7" name="Object 25"/>
            <p:cNvGraphicFramePr>
              <a:graphicFrameLocks noChangeAspect="1"/>
            </p:cNvGraphicFramePr>
            <p:nvPr/>
          </p:nvGraphicFramePr>
          <p:xfrm>
            <a:off x="4590" y="2839"/>
            <a:ext cx="1107" cy="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2" name="CS ChemDraw Drawing" r:id="rId17" imgW="2461031" imgH="314236" progId="ChemDraw.Document.6.0">
                    <p:embed/>
                  </p:oleObj>
                </mc:Choice>
                <mc:Fallback>
                  <p:oleObj name="CS ChemDraw Drawing" r:id="rId17" imgW="2461031" imgH="314236" progId="ChemDraw.Document.6.0">
                    <p:embed/>
                    <p:pic>
                      <p:nvPicPr>
                        <p:cNvPr id="11573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2839"/>
                          <a:ext cx="1107" cy="1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8" name="Object 26"/>
            <p:cNvGraphicFramePr>
              <a:graphicFrameLocks noChangeAspect="1"/>
            </p:cNvGraphicFramePr>
            <p:nvPr/>
          </p:nvGraphicFramePr>
          <p:xfrm>
            <a:off x="4610" y="2495"/>
            <a:ext cx="316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3" name="CS ChemDraw Drawing" r:id="rId19" imgW="626760" imgH="657720" progId="ChemDraw.Document.6.0">
                    <p:embed/>
                  </p:oleObj>
                </mc:Choice>
                <mc:Fallback>
                  <p:oleObj name="CS ChemDraw Drawing" r:id="rId19" imgW="626760" imgH="657720" progId="ChemDraw.Document.6.0">
                    <p:embed/>
                    <p:pic>
                      <p:nvPicPr>
                        <p:cNvPr id="115738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" y="2495"/>
                          <a:ext cx="316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39" name="Object 27"/>
            <p:cNvGraphicFramePr>
              <a:graphicFrameLocks noChangeAspect="1"/>
            </p:cNvGraphicFramePr>
            <p:nvPr/>
          </p:nvGraphicFramePr>
          <p:xfrm>
            <a:off x="4992" y="2180"/>
            <a:ext cx="342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4" name="CS ChemDraw Drawing" r:id="rId21" imgW="699008" imgH="803082" progId="ChemDraw.Document.6.0">
                    <p:embed/>
                  </p:oleObj>
                </mc:Choice>
                <mc:Fallback>
                  <p:oleObj name="CS ChemDraw Drawing" r:id="rId21" imgW="699008" imgH="803082" progId="ChemDraw.Document.6.0">
                    <p:embed/>
                    <p:pic>
                      <p:nvPicPr>
                        <p:cNvPr id="11573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2180"/>
                          <a:ext cx="342" cy="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0" name="Object 28"/>
            <p:cNvGraphicFramePr>
              <a:graphicFrameLocks noChangeAspect="1"/>
            </p:cNvGraphicFramePr>
            <p:nvPr/>
          </p:nvGraphicFramePr>
          <p:xfrm>
            <a:off x="4580" y="1965"/>
            <a:ext cx="536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5" name="CS ChemDraw Drawing" r:id="rId23" imgW="1177126" imgH="699079" progId="ChemDraw.Document.6.0">
                    <p:embed/>
                  </p:oleObj>
                </mc:Choice>
                <mc:Fallback>
                  <p:oleObj name="CS ChemDraw Drawing" r:id="rId23" imgW="1177126" imgH="699079" progId="ChemDraw.Document.6.0">
                    <p:embed/>
                    <p:pic>
                      <p:nvPicPr>
                        <p:cNvPr id="11574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0" y="1965"/>
                          <a:ext cx="536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1" name="Object 29"/>
            <p:cNvGraphicFramePr>
              <a:graphicFrameLocks noChangeAspect="1"/>
            </p:cNvGraphicFramePr>
            <p:nvPr/>
          </p:nvGraphicFramePr>
          <p:xfrm>
            <a:off x="4985" y="1792"/>
            <a:ext cx="649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6" name="CS ChemDraw Drawing" r:id="rId25" imgW="1355623" imgH="803082" progId="ChemDraw.Document.6.0">
                    <p:embed/>
                  </p:oleObj>
                </mc:Choice>
                <mc:Fallback>
                  <p:oleObj name="CS ChemDraw Drawing" r:id="rId25" imgW="1355623" imgH="803082" progId="ChemDraw.Document.6.0">
                    <p:embed/>
                    <p:pic>
                      <p:nvPicPr>
                        <p:cNvPr id="115741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5" y="1792"/>
                          <a:ext cx="649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2" name="Object 30"/>
            <p:cNvGraphicFramePr>
              <a:graphicFrameLocks noChangeAspect="1"/>
            </p:cNvGraphicFramePr>
            <p:nvPr/>
          </p:nvGraphicFramePr>
          <p:xfrm>
            <a:off x="4380" y="1525"/>
            <a:ext cx="723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7" name="CS ChemDraw Drawing" r:id="rId27" imgW="1686162" imgH="803400" progId="ChemDraw.Document.6.0">
                    <p:embed/>
                  </p:oleObj>
                </mc:Choice>
                <mc:Fallback>
                  <p:oleObj name="CS ChemDraw Drawing" r:id="rId27" imgW="1686162" imgH="803400" progId="ChemDraw.Document.6.0">
                    <p:embed/>
                    <p:pic>
                      <p:nvPicPr>
                        <p:cNvPr id="115742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0" y="1525"/>
                          <a:ext cx="723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3" name="Object 31"/>
            <p:cNvGraphicFramePr>
              <a:graphicFrameLocks noChangeAspect="1"/>
            </p:cNvGraphicFramePr>
            <p:nvPr/>
          </p:nvGraphicFramePr>
          <p:xfrm>
            <a:off x="4645" y="1225"/>
            <a:ext cx="925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8" name="CS ChemDraw Drawing" r:id="rId29" imgW="2016381" imgH="803082" progId="ChemDraw.Document.6.0">
                    <p:embed/>
                  </p:oleObj>
                </mc:Choice>
                <mc:Fallback>
                  <p:oleObj name="CS ChemDraw Drawing" r:id="rId29" imgW="2016381" imgH="803082" progId="ChemDraw.Document.6.0">
                    <p:embed/>
                    <p:pic>
                      <p:nvPicPr>
                        <p:cNvPr id="115743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" y="1225"/>
                          <a:ext cx="925" cy="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44" name="Line 32"/>
            <p:cNvSpPr>
              <a:spLocks noChangeShapeType="1"/>
            </p:cNvSpPr>
            <p:nvPr/>
          </p:nvSpPr>
          <p:spPr bwMode="auto">
            <a:xfrm flipH="1">
              <a:off x="4221" y="815"/>
              <a:ext cx="707" cy="205"/>
            </a:xfrm>
            <a:prstGeom prst="line">
              <a:avLst/>
            </a:prstGeom>
            <a:noFill/>
            <a:ln w="9525">
              <a:solidFill>
                <a:srgbClr val="CC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15745" name="Object 33"/>
            <p:cNvGraphicFramePr>
              <a:graphicFrameLocks noChangeAspect="1"/>
            </p:cNvGraphicFramePr>
            <p:nvPr/>
          </p:nvGraphicFramePr>
          <p:xfrm>
            <a:off x="4921" y="544"/>
            <a:ext cx="711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9" name="CS ChemDraw Drawing" r:id="rId31" imgW="1912680" imgH="914400" progId="ChemDraw.Document.6.0">
                    <p:embed/>
                  </p:oleObj>
                </mc:Choice>
                <mc:Fallback>
                  <p:oleObj name="CS ChemDraw Drawing" r:id="rId31" imgW="1912680" imgH="914400" progId="ChemDraw.Document.6.0">
                    <p:embed/>
                    <p:pic>
                      <p:nvPicPr>
                        <p:cNvPr id="115745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1" y="544"/>
                          <a:ext cx="711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746" name="Line 34"/>
          <p:cNvSpPr>
            <a:spLocks noChangeShapeType="1"/>
          </p:cNvSpPr>
          <p:nvPr/>
        </p:nvSpPr>
        <p:spPr bwMode="auto">
          <a:xfrm>
            <a:off x="762000" y="5365750"/>
            <a:ext cx="7680325" cy="0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78" y="43410"/>
            <a:ext cx="8859055" cy="554799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altLang="en-US" sz="4000" dirty="0" smtClean="0"/>
              <a:t>                 Absorbance Edge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78544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30175"/>
            <a:ext cx="5843588" cy="777875"/>
          </a:xfrm>
        </p:spPr>
        <p:txBody>
          <a:bodyPr/>
          <a:lstStyle/>
          <a:p>
            <a:pPr eaLnBrk="1" hangingPunct="1"/>
            <a:r>
              <a:rPr lang="en-US" altLang="ja-JP" sz="3200" b="1" smtClean="0">
                <a:ea typeface="MS PGothic" panose="020B0600070205080204" pitchFamily="34" charset="-128"/>
              </a:rPr>
              <a:t>Cycloalkanes</a:t>
            </a:r>
          </a:p>
        </p:txBody>
      </p:sp>
      <p:pic>
        <p:nvPicPr>
          <p:cNvPr id="465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68388"/>
            <a:ext cx="6092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8980" name="Group 4"/>
          <p:cNvGrpSpPr>
            <a:grpSpLocks/>
          </p:cNvGrpSpPr>
          <p:nvPr/>
        </p:nvGrpSpPr>
        <p:grpSpPr bwMode="auto">
          <a:xfrm>
            <a:off x="4427538" y="995363"/>
            <a:ext cx="4105275" cy="1439862"/>
            <a:chOff x="2789" y="663"/>
            <a:chExt cx="2586" cy="907"/>
          </a:xfrm>
        </p:grpSpPr>
        <p:graphicFrame>
          <p:nvGraphicFramePr>
            <p:cNvPr id="465933" name="Object 5"/>
            <p:cNvGraphicFramePr>
              <a:graphicFrameLocks noChangeAspect="1"/>
            </p:cNvGraphicFramePr>
            <p:nvPr/>
          </p:nvGraphicFramePr>
          <p:xfrm>
            <a:off x="4468" y="849"/>
            <a:ext cx="453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8" name="CS ChemDraw Drawing" r:id="rId5" imgW="486958" imgH="435669" progId="ChemDraw.Document.6.0">
                    <p:embed/>
                  </p:oleObj>
                </mc:Choice>
                <mc:Fallback>
                  <p:oleObj name="CS ChemDraw Drawing" r:id="rId5" imgW="486958" imgH="435669" progId="ChemDraw.Document.6.0">
                    <p:embed/>
                    <p:pic>
                      <p:nvPicPr>
                        <p:cNvPr id="4659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849"/>
                          <a:ext cx="453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5934" name="Text Box 6"/>
            <p:cNvSpPr txBox="1">
              <a:spLocks noChangeArrowheads="1"/>
            </p:cNvSpPr>
            <p:nvPr/>
          </p:nvSpPr>
          <p:spPr bwMode="auto">
            <a:xfrm>
              <a:off x="4054" y="1294"/>
              <a:ext cx="1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kumimoji="1" lang="en-US" altLang="ja-JP" sz="18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Density 1.07 g/cm</a:t>
              </a:r>
              <a:r>
                <a:rPr kumimoji="1" lang="en-US" altLang="ja-JP" sz="1800" baseline="300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65935" name="Line 7"/>
            <p:cNvSpPr>
              <a:spLocks noChangeShapeType="1"/>
            </p:cNvSpPr>
            <p:nvPr/>
          </p:nvSpPr>
          <p:spPr bwMode="auto">
            <a:xfrm flipV="1">
              <a:off x="2789" y="754"/>
              <a:ext cx="1452" cy="81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36" name="Text Box 8"/>
            <p:cNvSpPr txBox="1">
              <a:spLocks noChangeArrowheads="1"/>
            </p:cNvSpPr>
            <p:nvPr/>
          </p:nvSpPr>
          <p:spPr bwMode="auto">
            <a:xfrm>
              <a:off x="4105" y="66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kumimoji="1" lang="en-US" altLang="ja-JP" sz="18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638985" name="Group 9"/>
          <p:cNvGrpSpPr>
            <a:grpSpLocks/>
          </p:cNvGrpSpPr>
          <p:nvPr/>
        </p:nvGrpSpPr>
        <p:grpSpPr bwMode="auto">
          <a:xfrm>
            <a:off x="6156325" y="2565400"/>
            <a:ext cx="2892425" cy="2306638"/>
            <a:chOff x="3878" y="1616"/>
            <a:chExt cx="1822" cy="1453"/>
          </a:xfrm>
        </p:grpSpPr>
        <p:sp>
          <p:nvSpPr>
            <p:cNvPr id="465927" name="Text Box 10"/>
            <p:cNvSpPr txBox="1">
              <a:spLocks noChangeArrowheads="1"/>
            </p:cNvSpPr>
            <p:nvPr/>
          </p:nvSpPr>
          <p:spPr bwMode="auto">
            <a:xfrm>
              <a:off x="4560" y="2400"/>
              <a:ext cx="105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kumimoji="1" lang="en-US" altLang="ja-JP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</a:t>
              </a:r>
              <a:r>
                <a:rPr kumimoji="1" lang="en-US" altLang="ja-JP" sz="2000" b="1" baseline="-25000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193</a:t>
              </a:r>
              <a:r>
                <a:rPr kumimoji="1" lang="en-US" altLang="ja-JP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= 1.73</a:t>
              </a:r>
            </a:p>
            <a:p>
              <a:pPr eaLnBrk="1" hangingPunct="1"/>
              <a:r>
                <a:rPr kumimoji="1" lang="en-US" altLang="ja-JP" sz="20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Abs</a:t>
              </a:r>
              <a:r>
                <a:rPr kumimoji="1" lang="en-US" altLang="ja-JP" sz="2000" baseline="-250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193</a:t>
              </a:r>
              <a:r>
                <a:rPr kumimoji="1" lang="en-US" altLang="ja-JP" sz="20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= 0.13</a:t>
              </a:r>
              <a:endParaRPr kumimoji="1" lang="en-US" altLang="ja-JP" sz="2000" baseline="-25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65928" name="Group 11"/>
            <p:cNvGrpSpPr>
              <a:grpSpLocks/>
            </p:cNvGrpSpPr>
            <p:nvPr/>
          </p:nvGrpSpPr>
          <p:grpSpPr bwMode="auto">
            <a:xfrm>
              <a:off x="3878" y="1616"/>
              <a:ext cx="1822" cy="1453"/>
              <a:chOff x="3878" y="1616"/>
              <a:chExt cx="1822" cy="1453"/>
            </a:xfrm>
          </p:grpSpPr>
          <p:graphicFrame>
            <p:nvGraphicFramePr>
              <p:cNvPr id="465929" name="Object 12"/>
              <p:cNvGraphicFramePr>
                <a:graphicFrameLocks noChangeAspect="1"/>
              </p:cNvGraphicFramePr>
              <p:nvPr/>
            </p:nvGraphicFramePr>
            <p:xfrm>
              <a:off x="3910" y="2190"/>
              <a:ext cx="619" cy="8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19" name="CS ChemDraw Drawing" r:id="rId7" imgW="815340" imgH="1155700" progId="ChemDraw.Document.6.0">
                      <p:embed/>
                    </p:oleObj>
                  </mc:Choice>
                  <mc:Fallback>
                    <p:oleObj name="CS ChemDraw Drawing" r:id="rId7" imgW="815340" imgH="1155700" progId="ChemDraw.Document.6.0">
                      <p:embed/>
                      <p:pic>
                        <p:nvPicPr>
                          <p:cNvPr id="465929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0" y="2190"/>
                            <a:ext cx="619" cy="8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65930" name="Group 13"/>
              <p:cNvGrpSpPr>
                <a:grpSpLocks/>
              </p:cNvGrpSpPr>
              <p:nvPr/>
            </p:nvGrpSpPr>
            <p:grpSpPr bwMode="auto">
              <a:xfrm>
                <a:off x="3878" y="1616"/>
                <a:ext cx="1822" cy="547"/>
                <a:chOff x="3878" y="1616"/>
                <a:chExt cx="1822" cy="547"/>
              </a:xfrm>
            </p:grpSpPr>
            <p:sp>
              <p:nvSpPr>
                <p:cNvPr id="4659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878" y="1913"/>
                  <a:ext cx="182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kumimoji="1" lang="en-US" altLang="ja-JP" sz="2000" b="1">
                      <a:solidFill>
                        <a:srgbClr val="0000CC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Highest RI is expected</a:t>
                  </a:r>
                </a:p>
              </p:txBody>
            </p:sp>
            <p:sp>
              <p:nvSpPr>
                <p:cNvPr id="465932" name="AutoShape 15"/>
                <p:cNvSpPr>
                  <a:spLocks noChangeArrowheads="1"/>
                </p:cNvSpPr>
                <p:nvPr/>
              </p:nvSpPr>
              <p:spPr bwMode="auto">
                <a:xfrm>
                  <a:off x="4558" y="1616"/>
                  <a:ext cx="317" cy="272"/>
                </a:xfrm>
                <a:prstGeom prst="downArrow">
                  <a:avLst>
                    <a:gd name="adj1" fmla="val 50000"/>
                    <a:gd name="adj2" fmla="val 25000"/>
                  </a:avLst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7961" dir="13500000" algn="ctr" rotWithShape="0">
                          <a:srgbClr val="00990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465926" name="Text Box 16"/>
          <p:cNvSpPr txBox="1">
            <a:spLocks noChangeArrowheads="1"/>
          </p:cNvSpPr>
          <p:nvPr/>
        </p:nvSpPr>
        <p:spPr bwMode="auto">
          <a:xfrm>
            <a:off x="1052513" y="5316538"/>
            <a:ext cx="517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9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ja-JP" sz="1600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López-Gejo</a:t>
            </a:r>
            <a:r>
              <a:rPr lang="en-US" altLang="ja-JP" sz="16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et. al., Chem. Mater.19, 3641-3647 (2007)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5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F34DC3-2052-41F8-8CF2-C6D8A90F0514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9725"/>
            <a:ext cx="7729537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59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565"/>
            <a:ext cx="7772400" cy="609600"/>
          </a:xfrm>
        </p:spPr>
        <p:txBody>
          <a:bodyPr/>
          <a:lstStyle/>
          <a:p>
            <a:r>
              <a:rPr lang="en-US" dirty="0" smtClean="0"/>
              <a:t>What variable is left to be optimized?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2819400"/>
            <a:ext cx="7162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 smtClean="0">
                <a:latin typeface="+mj-lt"/>
              </a:rPr>
              <a:t>hav</a:t>
            </a:r>
            <a:r>
              <a:rPr lang="en-US" dirty="0" smtClean="0"/>
              <a:t>e discussed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 told you that 193nm is the lower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We have discussed 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 told you that 1.35 was the upper limit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The only thing left is…..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4919401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sz="3600" dirty="0" smtClean="0">
                <a:latin typeface="Book Antiqua" panose="02040602050305030304" pitchFamily="18" charset="0"/>
              </a:rPr>
              <a:t>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1447800"/>
            <a:ext cx="2170509" cy="1223519"/>
          </a:xfrm>
          <a:prstGeom prst="rect">
            <a:avLst/>
          </a:prstGeom>
          <a:solidFill>
            <a:srgbClr val="FFFF00"/>
          </a:solidFill>
          <a:ln w="12700">
            <a:solidFill>
              <a:srgbClr val="F92805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/>
            <a:endParaRPr lang="en-US" sz="2100">
              <a:solidFill>
                <a:prstClr val="black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484507" y="1472583"/>
            <a:ext cx="1678084" cy="977503"/>
            <a:chOff x="1068" y="1545"/>
            <a:chExt cx="1102" cy="82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68" y="1829"/>
              <a:ext cx="845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9280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pPr algn="l" eaLnBrk="0" hangingPunct="0"/>
              <a:r>
                <a:rPr lang="en-US" b="1" dirty="0">
                  <a:solidFill>
                    <a:prstClr val="black"/>
                  </a:solidFill>
                  <a:cs typeface="Arial" pitchFamily="34" charset="0"/>
                </a:rPr>
                <a:t>R= k </a:t>
              </a:r>
              <a:endParaRPr lang="en-US" b="1" baseline="-25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644" y="1982"/>
              <a:ext cx="423" cy="0"/>
            </a:xfrm>
            <a:prstGeom prst="line">
              <a:avLst/>
            </a:prstGeom>
            <a:noFill/>
            <a:ln w="38100">
              <a:solidFill>
                <a:srgbClr val="F92805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697" y="1545"/>
              <a:ext cx="233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9280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7866" tIns="33338" rIns="67866" bIns="33338">
              <a:spAutoFit/>
            </a:bodyPr>
            <a:lstStyle/>
            <a:p>
              <a:pPr algn="l" eaLnBrk="0" hangingPunct="0"/>
              <a:r>
                <a:rPr lang="en-US" sz="3600" b="1" dirty="0">
                  <a:solidFill>
                    <a:prstClr val="black"/>
                  </a:solidFill>
                  <a:latin typeface="Symbol" pitchFamily="18" charset="2"/>
                  <a:cs typeface="Arial" pitchFamily="34" charset="0"/>
                </a:rPr>
                <a:t>l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19" y="1948"/>
              <a:ext cx="551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9280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pPr algn="l" eaLnBrk="0" hangingPunct="0"/>
              <a:r>
                <a:rPr lang="en-US" b="1" dirty="0">
                  <a:solidFill>
                    <a:prstClr val="black"/>
                  </a:solidFill>
                  <a:cs typeface="Arial" pitchFamily="34" charset="0"/>
                </a:rPr>
                <a:t>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2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6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Rayleigh’s Rule…”</a:t>
            </a:r>
            <a:r>
              <a:rPr lang="en-US" sz="5400" i="1" dirty="0" smtClean="0"/>
              <a:t>k”</a:t>
            </a:r>
            <a:endParaRPr lang="en-US" sz="5400" i="1" dirty="0"/>
          </a:p>
        </p:txBody>
      </p:sp>
      <p:pic>
        <p:nvPicPr>
          <p:cNvPr id="4" name="Picture 2" descr="http://t2.gstatic.com/images?q=tbn:ANd9GcRr7GD4MGtZGSPaf9ErlZ9Pl1SSHn-J4eTfrYbNnirD0mXAQiz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267795" cy="3272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5136516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Nobel Prize in Physics 1904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65722" y="5680984"/>
            <a:ext cx="2838207" cy="819278"/>
            <a:chOff x="2739261" y="1098633"/>
            <a:chExt cx="3810122" cy="136217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2739261" y="1098633"/>
              <a:ext cx="3810122" cy="1362179"/>
            </a:xfrm>
            <a:prstGeom prst="roundRect">
              <a:avLst/>
            </a:prstGeom>
            <a:solidFill>
              <a:srgbClr val="808080">
                <a:lumMod val="20000"/>
                <a:lumOff val="8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30000"/>
                </a:spcBef>
                <a:defRPr/>
              </a:pPr>
              <a:endPara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3104737" y="1157422"/>
            <a:ext cx="3024188" cy="124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7" name="CS ChemDraw Drawing" r:id="rId5" imgW="1019071" imgH="418732" progId="ChemDraw.Document.6.0">
                    <p:embed/>
                  </p:oleObj>
                </mc:Choice>
                <mc:Fallback>
                  <p:oleObj name="CS ChemDraw Drawing" r:id="rId5" imgW="1019071" imgH="418732" progId="ChemDraw.Document.6.0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4737" y="1157422"/>
                          <a:ext cx="3024188" cy="124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3776721" y="4766219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1842-1919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54568" y="4416271"/>
            <a:ext cx="4460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John William </a:t>
            </a:r>
            <a:r>
              <a:rPr lang="en-US" sz="2000" b="1" dirty="0" err="1"/>
              <a:t>Strutt</a:t>
            </a:r>
            <a:r>
              <a:rPr lang="en-US" sz="2000" dirty="0"/>
              <a:t>, third Baron Rayleigh</a:t>
            </a:r>
          </a:p>
        </p:txBody>
      </p:sp>
    </p:spTree>
    <p:extLst>
      <p:ext uri="{BB962C8B-B14F-4D97-AF65-F5344CB8AC3E}">
        <p14:creationId xmlns:p14="http://schemas.microsoft.com/office/powerpoint/2010/main" val="3673514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8669" y="1094423"/>
            <a:ext cx="7383779" cy="514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We also have </a:t>
            </a:r>
            <a:r>
              <a:rPr lang="en-US" sz="2400" dirty="0" err="1"/>
              <a:t>have</a:t>
            </a:r>
            <a:r>
              <a:rPr lang="en-US" sz="2400" dirty="0"/>
              <a:t> </a:t>
            </a:r>
            <a:r>
              <a:rPr lang="en-US" sz="2400" dirty="0" err="1"/>
              <a:t>Frauenhofer</a:t>
            </a:r>
            <a:r>
              <a:rPr lang="en-US" sz="2400" dirty="0"/>
              <a:t> Diffraction</a:t>
            </a:r>
          </a:p>
          <a:p>
            <a:pPr algn="ctr"/>
            <a:endParaRPr lang="en-US" sz="1050" dirty="0"/>
          </a:p>
          <a:p>
            <a:pPr algn="ctr"/>
            <a:r>
              <a:rPr lang="en-US" sz="2400" dirty="0"/>
              <a:t>        </a:t>
            </a:r>
            <a:r>
              <a:rPr lang="en-US" sz="2400" dirty="0">
                <a:solidFill>
                  <a:schemeClr val="tx1"/>
                </a:solidFill>
              </a:rPr>
              <a:t>Far Field Diffraction</a:t>
            </a:r>
            <a:r>
              <a:rPr lang="en-US" sz="1800" dirty="0"/>
              <a:t>.  </a:t>
            </a:r>
          </a:p>
        </p:txBody>
      </p:sp>
      <p:pic>
        <p:nvPicPr>
          <p:cNvPr id="2052" name="Picture 4" descr="Image result for near field and far field diff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4" y="2049196"/>
            <a:ext cx="7678367" cy="34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8941" y="5562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look carefully at these inequalities.   Are they correct?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27641" y="28943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Lecture 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Sir George Airy</a:t>
            </a:r>
            <a:endParaRPr lang="en-US" dirty="0"/>
          </a:p>
        </p:txBody>
      </p:sp>
      <p:pic>
        <p:nvPicPr>
          <p:cNvPr id="1026" name="Picture 2" descr="https://upload.wikimedia.org/wikipedia/commons/thumb/1/14/Airy-pattern.svg/283px-Airy-patter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" y="3726630"/>
            <a:ext cx="3429000" cy="25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7736"/>
            <a:ext cx="2362200" cy="32712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3831" y="935805"/>
            <a:ext cx="529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22222"/>
                </a:solidFill>
              </a:rPr>
              <a:t>Airy disk</a:t>
            </a:r>
            <a:r>
              <a:rPr lang="en-US" sz="2400" dirty="0">
                <a:solidFill>
                  <a:srgbClr val="222222"/>
                </a:solidFill>
              </a:rPr>
              <a:t> </a:t>
            </a:r>
            <a:r>
              <a:rPr lang="en-US" sz="2400" dirty="0" smtClean="0">
                <a:solidFill>
                  <a:srgbClr val="222222"/>
                </a:solidFill>
              </a:rPr>
              <a:t>is a description </a:t>
            </a:r>
            <a:r>
              <a:rPr lang="en-US" sz="2400" dirty="0">
                <a:solidFill>
                  <a:srgbClr val="222222"/>
                </a:solidFill>
              </a:rPr>
              <a:t>of the best focused spot of light that a </a:t>
            </a:r>
            <a:r>
              <a:rPr lang="en-US" sz="2400" dirty="0" smtClean="0">
                <a:solidFill>
                  <a:srgbClr val="222222"/>
                </a:solidFill>
              </a:rPr>
              <a:t>perfect lens with </a:t>
            </a:r>
            <a:r>
              <a:rPr lang="en-US" sz="2400" dirty="0">
                <a:solidFill>
                  <a:srgbClr val="222222"/>
                </a:solidFill>
              </a:rPr>
              <a:t>a circular </a:t>
            </a:r>
            <a:r>
              <a:rPr lang="en-US" sz="2400" dirty="0" smtClean="0">
                <a:solidFill>
                  <a:srgbClr val="222222"/>
                </a:solidFill>
              </a:rPr>
              <a:t>aperture</a:t>
            </a:r>
            <a:r>
              <a:rPr lang="en-US" sz="2400" dirty="0">
                <a:solidFill>
                  <a:srgbClr val="222222"/>
                </a:solidFill>
              </a:rPr>
              <a:t> can make</a:t>
            </a:r>
            <a:endParaRPr lang="en-US" sz="2400" dirty="0"/>
          </a:p>
        </p:txBody>
      </p:sp>
      <p:pic>
        <p:nvPicPr>
          <p:cNvPr id="1028" name="Picture 4" descr="https://upload.wikimedia.org/wikipedia/commons/thumb/e/ef/Circular_aperture_with_lens.svg/300px-Circular_aperture_with_len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602421" cy="30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5410200" y="4998874"/>
            <a:ext cx="2133600" cy="18272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82862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18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04" y="4042155"/>
            <a:ext cx="3087203" cy="270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2155"/>
            <a:ext cx="3209194" cy="281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4044" r="8617"/>
          <a:stretch/>
        </p:blipFill>
        <p:spPr bwMode="auto">
          <a:xfrm>
            <a:off x="5315607" y="2100009"/>
            <a:ext cx="2590800" cy="161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5159"/>
          <a:stretch/>
        </p:blipFill>
        <p:spPr bwMode="auto">
          <a:xfrm>
            <a:off x="1802501" y="2094695"/>
            <a:ext cx="2505075" cy="16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0959" y="777568"/>
            <a:ext cx="8559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Lord </a:t>
            </a:r>
            <a:r>
              <a:rPr lang="en-US" sz="2400" dirty="0"/>
              <a:t>Rayleigh defined this criterion: when the first minimum of one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Airy disk</a:t>
            </a:r>
            <a:r>
              <a:rPr lang="en-US" sz="2400" dirty="0" smtClean="0"/>
              <a:t> </a:t>
            </a:r>
            <a:r>
              <a:rPr lang="en-US" sz="2400" dirty="0"/>
              <a:t>coincides with the maximum of </a:t>
            </a:r>
            <a:r>
              <a:rPr lang="en-US" sz="2400" dirty="0" smtClean="0"/>
              <a:t>another -&gt;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02501" y="117075"/>
            <a:ext cx="6357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3333FF"/>
                </a:solidFill>
              </a:rPr>
              <a:t>Rayleigh’s Rule for Resolution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97470" y="4268611"/>
            <a:ext cx="19050" cy="205598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590800" y="4047218"/>
            <a:ext cx="1159099" cy="456059"/>
            <a:chOff x="4255286" y="2895604"/>
            <a:chExt cx="1159099" cy="456059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4358136" y="3194895"/>
              <a:ext cx="0" cy="15676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148529" y="3154935"/>
              <a:ext cx="4213" cy="1967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4358136" y="3293260"/>
              <a:ext cx="722779" cy="87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255286" y="2895604"/>
                  <a:ext cx="1159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0.6 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𝑁𝐴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5286" y="2895604"/>
                  <a:ext cx="115909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56228" y="1174296"/>
                <a:ext cx="1263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0.6 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𝑁𝐴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228" y="1174296"/>
                <a:ext cx="1263936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667000" y="4308021"/>
            <a:ext cx="19050" cy="205598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5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28600" y="883401"/>
            <a:ext cx="8704384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fontAlgn="base">
              <a:spcBef>
                <a:spcPct val="20000"/>
              </a:spcBef>
              <a:spcAft>
                <a:spcPct val="0"/>
              </a:spcAft>
              <a:buSzPct val="13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a single point of light is imaged it becomes the point spread function (PSF) of the lens system.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 an ideal, circular imaging system,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PSF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is called the Airy disk: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FWHM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of the Airy disk is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0.5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</a:rPr>
              <a:t>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/NA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which defines the smallest image of a point source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4" name="Object 144"/>
          <p:cNvGraphicFramePr>
            <a:graphicFrameLocks noChangeAspect="1"/>
          </p:cNvGraphicFramePr>
          <p:nvPr>
            <p:extLst/>
          </p:nvPr>
        </p:nvGraphicFramePr>
        <p:xfrm>
          <a:off x="2362200" y="2682165"/>
          <a:ext cx="37465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3" imgW="1752480" imgH="279360" progId="Equation.3">
                  <p:embed/>
                </p:oleObj>
              </mc:Choice>
              <mc:Fallback>
                <p:oleObj name="Equation" r:id="rId3" imgW="1752480" imgH="279360" progId="Equation.3">
                  <p:embed/>
                  <p:pic>
                    <p:nvPicPr>
                      <p:cNvPr id="4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82165"/>
                        <a:ext cx="37465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5367" y="316206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ea typeface="+mj-ea"/>
                <a:cs typeface="+mj-cs"/>
              </a:rPr>
              <a:t>Defining the resolution of an imaging system</a:t>
            </a:r>
            <a:endParaRPr lang="en-US" sz="1200" dirty="0"/>
          </a:p>
        </p:txBody>
      </p:sp>
      <p:pic>
        <p:nvPicPr>
          <p:cNvPr id="4099" name="Picture 3" descr="https://upload.wikimedia.org/wikipedia/commons/thumb/9/93/Airy_Pattern.svg/720px-Airy_Patter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" y="3286400"/>
            <a:ext cx="4777307" cy="305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362200" y="4648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53" y="3203177"/>
            <a:ext cx="3986268" cy="28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43400" y="1981200"/>
            <a:ext cx="507767" cy="533400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1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2382324" y="4820841"/>
            <a:ext cx="3614771" cy="62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prstClr val="black"/>
                </a:solidFill>
              </a:rPr>
              <a:t>Feature size</a:t>
            </a:r>
            <a:r>
              <a:rPr lang="en-US" altLang="en-US" sz="1800" dirty="0">
                <a:solidFill>
                  <a:prstClr val="black"/>
                </a:solidFill>
              </a:rPr>
              <a:t> is directly related to the</a:t>
            </a:r>
          </a:p>
          <a:p>
            <a:r>
              <a:rPr lang="en-US" altLang="en-US" sz="1800" b="1" dirty="0">
                <a:solidFill>
                  <a:prstClr val="black"/>
                </a:solidFill>
              </a:rPr>
              <a:t>wavelength</a:t>
            </a:r>
            <a:r>
              <a:rPr lang="en-US" altLang="en-US" sz="1800" dirty="0">
                <a:solidFill>
                  <a:prstClr val="black"/>
                </a:solidFill>
              </a:rPr>
              <a:t> of the exposure radiation</a:t>
            </a:r>
            <a:endParaRPr lang="en-US" altLang="en-US" sz="1800" dirty="0">
              <a:solidFill>
                <a:srgbClr val="FF330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600200" y="471764"/>
            <a:ext cx="6552302" cy="43906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 anchor="ctr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3333FF"/>
                </a:solidFill>
                <a:latin typeface="Calibri" panose="020F0502020204030204"/>
              </a:rPr>
              <a:t>Resolution Limit of the </a:t>
            </a:r>
            <a:r>
              <a:rPr lang="en-US" sz="2400" dirty="0" smtClean="0">
                <a:solidFill>
                  <a:srgbClr val="3333FF"/>
                </a:solidFill>
                <a:latin typeface="Calibri" panose="020F0502020204030204"/>
              </a:rPr>
              <a:t>Projection Printing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/>
            </a:endParaRP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3219450" y="5369719"/>
            <a:ext cx="2171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1943101" y="2000251"/>
            <a:ext cx="2246609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solidFill>
                  <a:prstClr val="black"/>
                </a:solidFill>
              </a:rPr>
              <a:t>Theoretical Resolution</a:t>
            </a:r>
            <a:endParaRPr lang="en-US" altLang="en-US" sz="1800">
              <a:solidFill>
                <a:srgbClr val="44546A"/>
              </a:solidFill>
            </a:endParaRPr>
          </a:p>
        </p:txBody>
      </p:sp>
      <p:grpSp>
        <p:nvGrpSpPr>
          <p:cNvPr id="216070" name="Group 6"/>
          <p:cNvGrpSpPr>
            <a:grpSpLocks/>
          </p:cNvGrpSpPr>
          <p:nvPr/>
        </p:nvGrpSpPr>
        <p:grpSpPr bwMode="auto">
          <a:xfrm>
            <a:off x="2280047" y="2343150"/>
            <a:ext cx="1543050" cy="914400"/>
            <a:chOff x="973" y="1248"/>
            <a:chExt cx="1296" cy="768"/>
          </a:xfrm>
        </p:grpSpPr>
        <p:sp>
          <p:nvSpPr>
            <p:cNvPr id="216108" name="Rectangle 7"/>
            <p:cNvSpPr>
              <a:spLocks noChangeArrowheads="1"/>
            </p:cNvSpPr>
            <p:nvPr/>
          </p:nvSpPr>
          <p:spPr bwMode="auto">
            <a:xfrm>
              <a:off x="973" y="1248"/>
              <a:ext cx="1296" cy="768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16109" name="Group 8"/>
            <p:cNvGrpSpPr>
              <a:grpSpLocks/>
            </p:cNvGrpSpPr>
            <p:nvPr/>
          </p:nvGrpSpPr>
          <p:grpSpPr bwMode="auto">
            <a:xfrm>
              <a:off x="1155" y="1365"/>
              <a:ext cx="923" cy="527"/>
              <a:chOff x="1068" y="1735"/>
              <a:chExt cx="923" cy="527"/>
            </a:xfrm>
          </p:grpSpPr>
          <p:sp>
            <p:nvSpPr>
              <p:cNvPr id="216110" name="Rectangle 9"/>
              <p:cNvSpPr>
                <a:spLocks noChangeArrowheads="1"/>
              </p:cNvSpPr>
              <p:nvPr/>
            </p:nvSpPr>
            <p:spPr bwMode="auto">
              <a:xfrm>
                <a:off x="1068" y="1829"/>
                <a:ext cx="55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b="1" dirty="0">
                    <a:solidFill>
                      <a:srgbClr val="ED7D31"/>
                    </a:solidFill>
                  </a:rPr>
                  <a:t>F</a:t>
                </a:r>
                <a:r>
                  <a:rPr lang="en-US" altLang="en-US" sz="1800" dirty="0">
                    <a:solidFill>
                      <a:prstClr val="black"/>
                    </a:solidFill>
                  </a:rPr>
                  <a:t>= k</a:t>
                </a:r>
                <a:r>
                  <a:rPr lang="en-US" altLang="en-US" sz="18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216111" name="Line 10"/>
              <p:cNvSpPr>
                <a:spLocks noChangeShapeType="1"/>
              </p:cNvSpPr>
              <p:nvPr/>
            </p:nvSpPr>
            <p:spPr bwMode="auto">
              <a:xfrm>
                <a:off x="1560" y="1982"/>
                <a:ext cx="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112" name="Rectangle 11"/>
              <p:cNvSpPr>
                <a:spLocks noChangeArrowheads="1"/>
              </p:cNvSpPr>
              <p:nvPr/>
            </p:nvSpPr>
            <p:spPr bwMode="auto">
              <a:xfrm>
                <a:off x="1644" y="1735"/>
                <a:ext cx="22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 b="1">
                    <a:solidFill>
                      <a:srgbClr val="ED7D31"/>
                    </a:solidFill>
                    <a:latin typeface="Symbol" pitchFamily="18" charset="2"/>
                  </a:rPr>
                  <a:t>l</a:t>
                </a:r>
                <a:endParaRPr lang="en-US" altLang="en-US" sz="180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216113" name="Rectangle 12"/>
              <p:cNvSpPr>
                <a:spLocks noChangeArrowheads="1"/>
              </p:cNvSpPr>
              <p:nvPr/>
            </p:nvSpPr>
            <p:spPr bwMode="auto">
              <a:xfrm>
                <a:off x="1596" y="1973"/>
                <a:ext cx="395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7866" tIns="33338" rIns="67866" bIns="33338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prstClr val="black"/>
                    </a:solidFill>
                  </a:rPr>
                  <a:t>NA</a:t>
                </a:r>
              </a:p>
            </p:txBody>
          </p:sp>
        </p:grpSp>
      </p:grpSp>
      <p:grpSp>
        <p:nvGrpSpPr>
          <p:cNvPr id="216071" name="Group 13"/>
          <p:cNvGrpSpPr>
            <a:grpSpLocks/>
          </p:cNvGrpSpPr>
          <p:nvPr/>
        </p:nvGrpSpPr>
        <p:grpSpPr bwMode="auto">
          <a:xfrm>
            <a:off x="1777604" y="3365900"/>
            <a:ext cx="3242072" cy="1246585"/>
            <a:chOff x="722" y="2817"/>
            <a:chExt cx="2723" cy="1047"/>
          </a:xfrm>
        </p:grpSpPr>
        <p:sp>
          <p:nvSpPr>
            <p:cNvPr id="216106" name="Rectangle 14"/>
            <p:cNvSpPr>
              <a:spLocks noChangeArrowheads="1"/>
            </p:cNvSpPr>
            <p:nvPr/>
          </p:nvSpPr>
          <p:spPr bwMode="auto">
            <a:xfrm>
              <a:off x="722" y="2818"/>
              <a:ext cx="425" cy="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7866" tIns="33338" rIns="67866" bIns="333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altLang="en-US" sz="1500" b="1" dirty="0">
                  <a:solidFill>
                    <a:prstClr val="black"/>
                  </a:solidFill>
                </a:rPr>
                <a:t>F</a:t>
              </a:r>
              <a:r>
                <a:rPr lang="en-US" altLang="en-US" sz="1500" dirty="0">
                  <a:solidFill>
                    <a:prstClr val="black"/>
                  </a:solidFill>
                </a:rPr>
                <a:t> :</a:t>
              </a:r>
            </a:p>
            <a:p>
              <a:pPr algn="r"/>
              <a:r>
                <a:rPr lang="en-US" altLang="en-US" sz="1500" b="1" dirty="0">
                  <a:solidFill>
                    <a:prstClr val="black"/>
                  </a:solidFill>
                  <a:latin typeface="Symbol" pitchFamily="18" charset="2"/>
                </a:rPr>
                <a:t>l</a:t>
              </a:r>
              <a:r>
                <a:rPr lang="en-US" altLang="en-US" sz="1500" dirty="0">
                  <a:solidFill>
                    <a:prstClr val="black"/>
                  </a:solidFill>
                </a:rPr>
                <a:t> :</a:t>
              </a:r>
            </a:p>
            <a:p>
              <a:pPr algn="r"/>
              <a:r>
                <a:rPr lang="en-US" altLang="en-US" sz="1500" dirty="0">
                  <a:solidFill>
                    <a:prstClr val="black"/>
                  </a:solidFill>
                </a:rPr>
                <a:t>k</a:t>
              </a:r>
              <a:r>
                <a:rPr lang="en-US" altLang="en-US" sz="1500" baseline="-25000" dirty="0">
                  <a:solidFill>
                    <a:prstClr val="black"/>
                  </a:solidFill>
                </a:rPr>
                <a:t>1</a:t>
              </a:r>
              <a:r>
                <a:rPr lang="en-US" altLang="en-US" sz="1500" dirty="0">
                  <a:solidFill>
                    <a:prstClr val="black"/>
                  </a:solidFill>
                </a:rPr>
                <a:t> :</a:t>
              </a:r>
            </a:p>
            <a:p>
              <a:pPr algn="r"/>
              <a:r>
                <a:rPr lang="en-US" altLang="en-US" sz="1500" dirty="0">
                  <a:solidFill>
                    <a:prstClr val="black"/>
                  </a:solidFill>
                </a:rPr>
                <a:t>NA :</a:t>
              </a:r>
            </a:p>
            <a:p>
              <a:pPr algn="r"/>
              <a:r>
                <a:rPr lang="en-US" altLang="en-US" sz="1500" dirty="0">
                  <a:solidFill>
                    <a:prstClr val="black"/>
                  </a:solidFill>
                </a:rPr>
                <a:t>n :</a:t>
              </a:r>
            </a:p>
          </p:txBody>
        </p:sp>
        <p:sp>
          <p:nvSpPr>
            <p:cNvPr id="216107" name="Text Box 15"/>
            <p:cNvSpPr txBox="1">
              <a:spLocks noChangeArrowheads="1"/>
            </p:cNvSpPr>
            <p:nvPr/>
          </p:nvSpPr>
          <p:spPr bwMode="auto">
            <a:xfrm>
              <a:off x="1078" y="2817"/>
              <a:ext cx="2367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500" dirty="0">
                  <a:solidFill>
                    <a:prstClr val="black"/>
                  </a:solidFill>
                </a:rPr>
                <a:t>Minimum feature size</a:t>
              </a:r>
            </a:p>
            <a:p>
              <a:r>
                <a:rPr lang="en-US" altLang="en-US" sz="1500" dirty="0">
                  <a:solidFill>
                    <a:prstClr val="black"/>
                  </a:solidFill>
                </a:rPr>
                <a:t>Exposure wavelength</a:t>
              </a:r>
            </a:p>
            <a:p>
              <a:r>
                <a:rPr lang="en-US" altLang="en-US" sz="1500" dirty="0">
                  <a:solidFill>
                    <a:prstClr val="black"/>
                  </a:solidFill>
                </a:rPr>
                <a:t>Process-dependent factor</a:t>
              </a:r>
            </a:p>
            <a:p>
              <a:r>
                <a:rPr lang="en-US" altLang="en-US" sz="1500" dirty="0">
                  <a:solidFill>
                    <a:prstClr val="black"/>
                  </a:solidFill>
                </a:rPr>
                <a:t>Numerical aperture of lens system</a:t>
              </a:r>
            </a:p>
            <a:p>
              <a:r>
                <a:rPr lang="en-US" altLang="en-US" sz="1500" dirty="0">
                  <a:solidFill>
                    <a:prstClr val="black"/>
                  </a:solidFill>
                </a:rPr>
                <a:t>Index of refraction (for air, n </a:t>
              </a:r>
              <a:r>
                <a:rPr lang="en-US" altLang="en-US" sz="1500" dirty="0">
                  <a:solidFill>
                    <a:prstClr val="black"/>
                  </a:solidFill>
                  <a:sym typeface="Symbol" pitchFamily="18" charset="2"/>
                </a:rPr>
                <a:t> 1)</a:t>
              </a:r>
              <a:endParaRPr lang="en-US" altLang="en-US" sz="15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072" name="Group 16"/>
          <p:cNvGrpSpPr>
            <a:grpSpLocks/>
          </p:cNvGrpSpPr>
          <p:nvPr/>
        </p:nvGrpSpPr>
        <p:grpSpPr bwMode="auto">
          <a:xfrm>
            <a:off x="4972050" y="2171700"/>
            <a:ext cx="2628900" cy="2114550"/>
            <a:chOff x="3216" y="1184"/>
            <a:chExt cx="2208" cy="1776"/>
          </a:xfrm>
        </p:grpSpPr>
        <p:sp>
          <p:nvSpPr>
            <p:cNvPr id="216073" name="Rectangle 17"/>
            <p:cNvSpPr>
              <a:spLocks noChangeArrowheads="1"/>
            </p:cNvSpPr>
            <p:nvPr/>
          </p:nvSpPr>
          <p:spPr bwMode="auto">
            <a:xfrm>
              <a:off x="3216" y="1184"/>
              <a:ext cx="2208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16074" name="Group 18"/>
            <p:cNvGrpSpPr>
              <a:grpSpLocks/>
            </p:cNvGrpSpPr>
            <p:nvPr/>
          </p:nvGrpSpPr>
          <p:grpSpPr bwMode="auto">
            <a:xfrm>
              <a:off x="3313" y="1208"/>
              <a:ext cx="2083" cy="1749"/>
              <a:chOff x="528" y="480"/>
              <a:chExt cx="2083" cy="1749"/>
            </a:xfrm>
          </p:grpSpPr>
          <p:grpSp>
            <p:nvGrpSpPr>
              <p:cNvPr id="216075" name="Group 19"/>
              <p:cNvGrpSpPr>
                <a:grpSpLocks/>
              </p:cNvGrpSpPr>
              <p:nvPr/>
            </p:nvGrpSpPr>
            <p:grpSpPr bwMode="auto">
              <a:xfrm>
                <a:off x="960" y="567"/>
                <a:ext cx="0" cy="1026"/>
                <a:chOff x="1200" y="816"/>
                <a:chExt cx="0" cy="1026"/>
              </a:xfrm>
            </p:grpSpPr>
            <p:sp>
              <p:nvSpPr>
                <p:cNvPr id="216104" name="Line 20"/>
                <p:cNvSpPr>
                  <a:spLocks noChangeShapeType="1"/>
                </p:cNvSpPr>
                <p:nvPr/>
              </p:nvSpPr>
              <p:spPr bwMode="auto">
                <a:xfrm>
                  <a:off x="1200" y="816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105" name="Line 21"/>
                <p:cNvSpPr>
                  <a:spLocks noChangeShapeType="1"/>
                </p:cNvSpPr>
                <p:nvPr/>
              </p:nvSpPr>
              <p:spPr bwMode="auto">
                <a:xfrm>
                  <a:off x="1200" y="1458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6076" name="Group 22"/>
              <p:cNvGrpSpPr>
                <a:grpSpLocks/>
              </p:cNvGrpSpPr>
              <p:nvPr/>
            </p:nvGrpSpPr>
            <p:grpSpPr bwMode="auto">
              <a:xfrm>
                <a:off x="1008" y="624"/>
                <a:ext cx="1104" cy="912"/>
                <a:chOff x="1248" y="864"/>
                <a:chExt cx="1104" cy="912"/>
              </a:xfrm>
            </p:grpSpPr>
            <p:sp>
              <p:nvSpPr>
                <p:cNvPr id="21609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248" y="864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248" y="960"/>
                  <a:ext cx="67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10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248" y="1152"/>
                  <a:ext cx="110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101" name="Line 26"/>
                <p:cNvSpPr>
                  <a:spLocks noChangeShapeType="1"/>
                </p:cNvSpPr>
                <p:nvPr/>
              </p:nvSpPr>
              <p:spPr bwMode="auto">
                <a:xfrm>
                  <a:off x="1248" y="1440"/>
                  <a:ext cx="33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102" name="Line 27"/>
                <p:cNvSpPr>
                  <a:spLocks noChangeShapeType="1"/>
                </p:cNvSpPr>
                <p:nvPr/>
              </p:nvSpPr>
              <p:spPr bwMode="auto">
                <a:xfrm>
                  <a:off x="1248" y="1392"/>
                  <a:ext cx="67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103" name="Line 28"/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110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6077" name="Group 29"/>
              <p:cNvGrpSpPr>
                <a:grpSpLocks/>
              </p:cNvGrpSpPr>
              <p:nvPr/>
            </p:nvGrpSpPr>
            <p:grpSpPr bwMode="auto">
              <a:xfrm>
                <a:off x="528" y="792"/>
                <a:ext cx="384" cy="576"/>
                <a:chOff x="768" y="1032"/>
                <a:chExt cx="384" cy="576"/>
              </a:xfrm>
            </p:grpSpPr>
            <p:sp>
              <p:nvSpPr>
                <p:cNvPr id="216093" name="Line 30"/>
                <p:cNvSpPr>
                  <a:spLocks noChangeShapeType="1"/>
                </p:cNvSpPr>
                <p:nvPr/>
              </p:nvSpPr>
              <p:spPr bwMode="auto">
                <a:xfrm>
                  <a:off x="768" y="103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4" name="Line 31"/>
                <p:cNvSpPr>
                  <a:spLocks noChangeShapeType="1"/>
                </p:cNvSpPr>
                <p:nvPr/>
              </p:nvSpPr>
              <p:spPr bwMode="auto">
                <a:xfrm>
                  <a:off x="768" y="1176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5" name="Line 32"/>
                <p:cNvSpPr>
                  <a:spLocks noChangeShapeType="1"/>
                </p:cNvSpPr>
                <p:nvPr/>
              </p:nvSpPr>
              <p:spPr bwMode="auto">
                <a:xfrm>
                  <a:off x="768" y="132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6" name="Line 33"/>
                <p:cNvSpPr>
                  <a:spLocks noChangeShapeType="1"/>
                </p:cNvSpPr>
                <p:nvPr/>
              </p:nvSpPr>
              <p:spPr bwMode="auto">
                <a:xfrm>
                  <a:off x="768" y="146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7" name="Line 34"/>
                <p:cNvSpPr>
                  <a:spLocks noChangeShapeType="1"/>
                </p:cNvSpPr>
                <p:nvPr/>
              </p:nvSpPr>
              <p:spPr bwMode="auto">
                <a:xfrm>
                  <a:off x="768" y="160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6078" name="Group 35"/>
              <p:cNvGrpSpPr>
                <a:grpSpLocks/>
              </p:cNvGrpSpPr>
              <p:nvPr/>
            </p:nvGrpSpPr>
            <p:grpSpPr bwMode="auto">
              <a:xfrm>
                <a:off x="1890" y="480"/>
                <a:ext cx="144" cy="1200"/>
                <a:chOff x="1920" y="480"/>
                <a:chExt cx="144" cy="1200"/>
              </a:xfrm>
            </p:grpSpPr>
            <p:sp>
              <p:nvSpPr>
                <p:cNvPr id="216089" name="Line 36"/>
                <p:cNvSpPr>
                  <a:spLocks noChangeShapeType="1"/>
                </p:cNvSpPr>
                <p:nvPr/>
              </p:nvSpPr>
              <p:spPr bwMode="auto">
                <a:xfrm>
                  <a:off x="1992" y="480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0" name="Line 37"/>
                <p:cNvSpPr>
                  <a:spLocks noChangeShapeType="1"/>
                </p:cNvSpPr>
                <p:nvPr/>
              </p:nvSpPr>
              <p:spPr bwMode="auto">
                <a:xfrm>
                  <a:off x="1920" y="72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992" y="1440"/>
                  <a:ext cx="0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9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920" y="144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6079" name="Group 40"/>
              <p:cNvGrpSpPr>
                <a:grpSpLocks/>
              </p:cNvGrpSpPr>
              <p:nvPr/>
            </p:nvGrpSpPr>
            <p:grpSpPr bwMode="auto">
              <a:xfrm>
                <a:off x="924" y="744"/>
                <a:ext cx="1008" cy="672"/>
                <a:chOff x="924" y="744"/>
                <a:chExt cx="1008" cy="672"/>
              </a:xfrm>
            </p:grpSpPr>
            <p:sp>
              <p:nvSpPr>
                <p:cNvPr id="216087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924" y="1080"/>
                  <a:ext cx="1008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0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924" y="744"/>
                  <a:ext cx="1008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1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16080" name="Line 43"/>
              <p:cNvSpPr>
                <a:spLocks noChangeShapeType="1"/>
              </p:cNvSpPr>
              <p:nvPr/>
            </p:nvSpPr>
            <p:spPr bwMode="auto">
              <a:xfrm>
                <a:off x="912" y="1080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081" name="Text Box 44"/>
              <p:cNvSpPr txBox="1">
                <a:spLocks noChangeArrowheads="1"/>
              </p:cNvSpPr>
              <p:nvPr/>
            </p:nvSpPr>
            <p:spPr bwMode="auto">
              <a:xfrm>
                <a:off x="726" y="1577"/>
                <a:ext cx="50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900">
                    <a:solidFill>
                      <a:prstClr val="black"/>
                    </a:solidFill>
                  </a:rPr>
                  <a:t>Aperture</a:t>
                </a:r>
              </a:p>
            </p:txBody>
          </p:sp>
          <p:sp>
            <p:nvSpPr>
              <p:cNvPr id="216082" name="Text Box 45"/>
              <p:cNvSpPr txBox="1">
                <a:spLocks noChangeArrowheads="1"/>
              </p:cNvSpPr>
              <p:nvPr/>
            </p:nvSpPr>
            <p:spPr bwMode="auto">
              <a:xfrm>
                <a:off x="1730" y="1728"/>
                <a:ext cx="50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900">
                    <a:solidFill>
                      <a:prstClr val="black"/>
                    </a:solidFill>
                  </a:rPr>
                  <a:t>Entrance</a:t>
                </a:r>
              </a:p>
              <a:p>
                <a:r>
                  <a:rPr lang="en-US" altLang="en-US" sz="900">
                    <a:solidFill>
                      <a:prstClr val="black"/>
                    </a:solidFill>
                  </a:rPr>
                  <a:t>Pupil</a:t>
                </a:r>
              </a:p>
            </p:txBody>
          </p:sp>
          <p:sp>
            <p:nvSpPr>
              <p:cNvPr id="216083" name="Freeform 46"/>
              <p:cNvSpPr>
                <a:spLocks/>
              </p:cNvSpPr>
              <p:nvPr/>
            </p:nvSpPr>
            <p:spPr bwMode="auto">
              <a:xfrm>
                <a:off x="1776" y="786"/>
                <a:ext cx="84" cy="282"/>
              </a:xfrm>
              <a:custGeom>
                <a:avLst/>
                <a:gdLst>
                  <a:gd name="T0" fmla="*/ 0 w 84"/>
                  <a:gd name="T1" fmla="*/ 0 h 282"/>
                  <a:gd name="T2" fmla="*/ 66 w 84"/>
                  <a:gd name="T3" fmla="*/ 96 h 282"/>
                  <a:gd name="T4" fmla="*/ 72 w 84"/>
                  <a:gd name="T5" fmla="*/ 120 h 282"/>
                  <a:gd name="T6" fmla="*/ 84 w 84"/>
                  <a:gd name="T7" fmla="*/ 156 h 282"/>
                  <a:gd name="T8" fmla="*/ 78 w 84"/>
                  <a:gd name="T9" fmla="*/ 246 h 282"/>
                  <a:gd name="T10" fmla="*/ 66 w 84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282">
                    <a:moveTo>
                      <a:pt x="0" y="0"/>
                    </a:moveTo>
                    <a:cubicBezTo>
                      <a:pt x="46" y="31"/>
                      <a:pt x="48" y="42"/>
                      <a:pt x="66" y="96"/>
                    </a:cubicBezTo>
                    <a:cubicBezTo>
                      <a:pt x="69" y="104"/>
                      <a:pt x="70" y="112"/>
                      <a:pt x="72" y="120"/>
                    </a:cubicBezTo>
                    <a:cubicBezTo>
                      <a:pt x="76" y="132"/>
                      <a:pt x="84" y="156"/>
                      <a:pt x="84" y="156"/>
                    </a:cubicBezTo>
                    <a:cubicBezTo>
                      <a:pt x="82" y="186"/>
                      <a:pt x="82" y="216"/>
                      <a:pt x="78" y="246"/>
                    </a:cubicBezTo>
                    <a:cubicBezTo>
                      <a:pt x="76" y="259"/>
                      <a:pt x="66" y="282"/>
                      <a:pt x="66" y="282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084" name="Text Box 47"/>
              <p:cNvSpPr txBox="1">
                <a:spLocks noChangeArrowheads="1"/>
              </p:cNvSpPr>
              <p:nvPr/>
            </p:nvSpPr>
            <p:spPr bwMode="auto">
              <a:xfrm>
                <a:off x="2240" y="609"/>
                <a:ext cx="37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200" dirty="0" err="1">
                    <a:solidFill>
                      <a:prstClr val="black"/>
                    </a:solidFill>
                    <a:latin typeface="Symbol" pitchFamily="18" charset="2"/>
                  </a:rPr>
                  <a:t>q</a:t>
                </a:r>
                <a:r>
                  <a:rPr lang="en-US" altLang="en-US" sz="1200" baseline="-25000" dirty="0" err="1">
                    <a:solidFill>
                      <a:prstClr val="black"/>
                    </a:solidFill>
                  </a:rPr>
                  <a:t>max</a:t>
                </a:r>
                <a:endParaRPr lang="en-US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085" name="Line 48"/>
              <p:cNvSpPr>
                <a:spLocks noChangeShapeType="1"/>
              </p:cNvSpPr>
              <p:nvPr/>
            </p:nvSpPr>
            <p:spPr bwMode="auto">
              <a:xfrm flipV="1">
                <a:off x="1872" y="768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086" name="Text Box 49"/>
              <p:cNvSpPr txBox="1">
                <a:spLocks noChangeArrowheads="1"/>
              </p:cNvSpPr>
              <p:nvPr/>
            </p:nvSpPr>
            <p:spPr bwMode="auto">
              <a:xfrm>
                <a:off x="1056" y="2016"/>
                <a:ext cx="87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050">
                    <a:solidFill>
                      <a:prstClr val="black"/>
                    </a:solidFill>
                  </a:rPr>
                  <a:t>NA = </a:t>
                </a:r>
                <a:r>
                  <a:rPr lang="en-US" altLang="en-US" sz="1050" i="1">
                    <a:solidFill>
                      <a:prstClr val="black"/>
                    </a:solidFill>
                  </a:rPr>
                  <a:t>n</a:t>
                </a:r>
                <a:r>
                  <a:rPr lang="en-US" altLang="en-US" sz="1050">
                    <a:solidFill>
                      <a:prstClr val="black"/>
                    </a:solidFill>
                  </a:rPr>
                  <a:t> sin</a:t>
                </a:r>
                <a:r>
                  <a:rPr lang="en-US" altLang="en-US" sz="90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1050">
                    <a:solidFill>
                      <a:prstClr val="black"/>
                    </a:solidFill>
                    <a:latin typeface="Symbol" pitchFamily="18" charset="2"/>
                  </a:rPr>
                  <a:t>q</a:t>
                </a:r>
                <a:r>
                  <a:rPr lang="en-US" altLang="en-US" sz="1050" baseline="-25000">
                    <a:solidFill>
                      <a:prstClr val="black"/>
                    </a:solidFill>
                  </a:rPr>
                  <a:t>max</a:t>
                </a:r>
                <a:endParaRPr lang="en-US" altLang="en-US" sz="10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44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Wave Length Reduction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14" t="30702" r="12807" b="14796"/>
          <a:stretch/>
        </p:blipFill>
        <p:spPr>
          <a:xfrm>
            <a:off x="360948" y="2125267"/>
            <a:ext cx="7980266" cy="3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425178"/>
            <a:ext cx="3143250" cy="23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00201"/>
            <a:ext cx="2628900" cy="200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771650" y="85725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700" b="1" dirty="0">
                <a:solidFill>
                  <a:srgbClr val="3333FF"/>
                </a:solidFill>
                <a:latin typeface="Arial" panose="020B0604020202020204" pitchFamily="34" charset="0"/>
              </a:rPr>
              <a:t>Lithographic Lens Evolution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43301"/>
            <a:ext cx="1843088" cy="202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714750" y="5233987"/>
            <a:ext cx="17716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50">
                <a:latin typeface="Arial" panose="020B0604020202020204" pitchFamily="34" charset="0"/>
              </a:rPr>
              <a:t>Starlith 500 Lens (Zeiss)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01653"/>
            <a:ext cx="2000250" cy="155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1" y="3486151"/>
            <a:ext cx="1740694" cy="186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393251"/>
            <a:ext cx="49806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>
                <a:solidFill>
                  <a:srgbClr val="000000"/>
                </a:solidFill>
              </a:rPr>
              <a:t>The stepper lens has a </a:t>
            </a:r>
            <a:r>
              <a:rPr lang="en-US" sz="2100" dirty="0"/>
              <a:t>numerical aperture</a:t>
            </a:r>
            <a:r>
              <a:rPr lang="en-US" sz="2100" dirty="0">
                <a:solidFill>
                  <a:srgbClr val="000000"/>
                </a:solidFill>
              </a:rPr>
              <a:t> of NA = </a:t>
            </a:r>
            <a:r>
              <a:rPr lang="en-US" sz="2100" b="1" dirty="0">
                <a:solidFill>
                  <a:srgbClr val="000000"/>
                </a:solidFill>
              </a:rPr>
              <a:t>1.35</a:t>
            </a:r>
            <a:r>
              <a:rPr lang="en-US" sz="2100" dirty="0">
                <a:solidFill>
                  <a:srgbClr val="000000"/>
                </a:solidFill>
              </a:rPr>
              <a:t>(</a:t>
            </a:r>
            <a:r>
              <a:rPr lang="en-US" sz="2100" i="1" dirty="0">
                <a:solidFill>
                  <a:srgbClr val="000000"/>
                </a:solidFill>
              </a:rPr>
              <a:t>huge!</a:t>
            </a:r>
            <a:r>
              <a:rPr lang="en-US" sz="2100" dirty="0">
                <a:solidFill>
                  <a:srgbClr val="000000"/>
                </a:solidFill>
              </a:rPr>
              <a:t>) and is intended for use in immersion lithography, a technique that replaces the air gap between wafer and stepper with water or another fluid. Zeiss notes that the device is, in some sense, the </a:t>
            </a:r>
            <a:r>
              <a:rPr lang="en-US" sz="2100" i="1" dirty="0">
                <a:solidFill>
                  <a:srgbClr val="000000"/>
                </a:solidFill>
              </a:rPr>
              <a:t>end of the art</a:t>
            </a:r>
            <a:r>
              <a:rPr lang="en-US" sz="2100" dirty="0">
                <a:solidFill>
                  <a:srgbClr val="000000"/>
                </a:solidFill>
              </a:rPr>
              <a:t>. 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>
                <a:solidFill>
                  <a:srgbClr val="000000"/>
                </a:solidFill>
              </a:rPr>
              <a:t>The lens is designed for an </a:t>
            </a:r>
            <a:r>
              <a:rPr lang="en-US" sz="2100" b="1" dirty="0">
                <a:solidFill>
                  <a:srgbClr val="000000"/>
                </a:solidFill>
              </a:rPr>
              <a:t>UV</a:t>
            </a:r>
            <a:r>
              <a:rPr lang="en-US" sz="2100" dirty="0">
                <a:solidFill>
                  <a:srgbClr val="000000"/>
                </a:solidFill>
              </a:rPr>
              <a:t> light source with a wave length of </a:t>
            </a:r>
            <a:r>
              <a:rPr lang="en-US" sz="2100" b="1" dirty="0">
                <a:solidFill>
                  <a:srgbClr val="000000"/>
                </a:solidFill>
              </a:rPr>
              <a:t>193 nm</a:t>
            </a:r>
            <a:r>
              <a:rPr lang="en-US" sz="2100" dirty="0">
                <a:solidFill>
                  <a:srgbClr val="000000"/>
                </a:solidFill>
              </a:rPr>
              <a:t>, which needs an </a:t>
            </a:r>
            <a:r>
              <a:rPr lang="en-US" sz="2100" b="1" dirty="0" err="1">
                <a:solidFill>
                  <a:srgbClr val="000000"/>
                </a:solidFill>
              </a:rPr>
              <a:t>ArF</a:t>
            </a:r>
            <a:r>
              <a:rPr lang="en-US" sz="2100" dirty="0">
                <a:solidFill>
                  <a:srgbClr val="000000"/>
                </a:solidFill>
              </a:rPr>
              <a:t> (yes, "Argon Fluoride") </a:t>
            </a:r>
            <a:r>
              <a:rPr lang="en-US" sz="2100" dirty="0"/>
              <a:t>Laser</a:t>
            </a:r>
            <a:r>
              <a:rPr lang="en-US" sz="2100" dirty="0">
                <a:solidFill>
                  <a:srgbClr val="000000"/>
                </a:solidFill>
              </a:rPr>
              <a:t>. Remember that the visible spectrum ends around </a:t>
            </a:r>
            <a:r>
              <a:rPr lang="en-US" sz="2100" b="1" dirty="0">
                <a:solidFill>
                  <a:srgbClr val="000000"/>
                </a:solidFill>
              </a:rPr>
              <a:t>400 nm</a:t>
            </a:r>
            <a:r>
              <a:rPr lang="en-US" sz="2100" dirty="0">
                <a:solidFill>
                  <a:srgbClr val="000000"/>
                </a:solidFill>
              </a:rPr>
              <a:t>. </a:t>
            </a:r>
            <a:r>
              <a:rPr lang="en-US" sz="2100" b="1" dirty="0">
                <a:solidFill>
                  <a:srgbClr val="000000"/>
                </a:solidFill>
              </a:rPr>
              <a:t>UV</a:t>
            </a:r>
            <a:r>
              <a:rPr lang="en-US" sz="2100" dirty="0">
                <a:solidFill>
                  <a:srgbClr val="000000"/>
                </a:solidFill>
              </a:rPr>
              <a:t> radiation from the sun, for comparison, spans the range (</a:t>
            </a:r>
            <a:r>
              <a:rPr lang="en-US" sz="2100" b="1" dirty="0">
                <a:solidFill>
                  <a:srgbClr val="000000"/>
                </a:solidFill>
              </a:rPr>
              <a:t>315</a:t>
            </a:r>
            <a:r>
              <a:rPr lang="en-US" sz="2100" dirty="0">
                <a:solidFill>
                  <a:srgbClr val="000000"/>
                </a:solidFill>
              </a:rPr>
              <a:t> - </a:t>
            </a:r>
            <a:r>
              <a:rPr lang="en-US" sz="2100" b="1" dirty="0">
                <a:solidFill>
                  <a:srgbClr val="000000"/>
                </a:solidFill>
              </a:rPr>
              <a:t>400</a:t>
            </a:r>
            <a:r>
              <a:rPr lang="en-US" sz="2100" dirty="0">
                <a:solidFill>
                  <a:srgbClr val="000000"/>
                </a:solidFill>
              </a:rPr>
              <a:t>) </a:t>
            </a:r>
            <a:r>
              <a:rPr lang="en-US" sz="2100" b="1" dirty="0">
                <a:solidFill>
                  <a:srgbClr val="000000"/>
                </a:solidFill>
              </a:rPr>
              <a:t>nm</a:t>
            </a:r>
            <a:r>
              <a:rPr lang="en-US" sz="2100" dirty="0">
                <a:solidFill>
                  <a:srgbClr val="000000"/>
                </a:solidFill>
              </a:rPr>
              <a:t> ("Ultraviolet A") and (</a:t>
            </a:r>
            <a:r>
              <a:rPr lang="en-US" sz="2100" b="1" dirty="0">
                <a:solidFill>
                  <a:srgbClr val="000000"/>
                </a:solidFill>
              </a:rPr>
              <a:t>280</a:t>
            </a:r>
            <a:r>
              <a:rPr lang="en-US" sz="2100" dirty="0">
                <a:solidFill>
                  <a:srgbClr val="000000"/>
                </a:solidFill>
              </a:rPr>
              <a:t> - </a:t>
            </a:r>
            <a:r>
              <a:rPr lang="en-US" sz="2100" b="1" dirty="0">
                <a:solidFill>
                  <a:srgbClr val="000000"/>
                </a:solidFill>
              </a:rPr>
              <a:t>315</a:t>
            </a:r>
            <a:r>
              <a:rPr lang="en-US" sz="2100" dirty="0">
                <a:solidFill>
                  <a:srgbClr val="000000"/>
                </a:solidFill>
              </a:rPr>
              <a:t>) </a:t>
            </a:r>
            <a:r>
              <a:rPr lang="en-US" sz="2100" b="1" dirty="0">
                <a:solidFill>
                  <a:srgbClr val="000000"/>
                </a:solidFill>
              </a:rPr>
              <a:t>nm</a:t>
            </a:r>
            <a:r>
              <a:rPr lang="en-US" sz="2100" dirty="0">
                <a:solidFill>
                  <a:srgbClr val="000000"/>
                </a:solidFill>
              </a:rPr>
              <a:t> ("Ultraviolet B").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532823" cy="4414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29855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producer of this lens is Carl Zeiss SMT AG , Germany.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7511" y="152400"/>
            <a:ext cx="619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193 nm Immersion Lens</a:t>
            </a:r>
          </a:p>
        </p:txBody>
      </p:sp>
    </p:spTree>
    <p:extLst>
      <p:ext uri="{BB962C8B-B14F-4D97-AF65-F5344CB8AC3E}">
        <p14:creationId xmlns:p14="http://schemas.microsoft.com/office/powerpoint/2010/main" val="8729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29782"/>
            <a:ext cx="5242358" cy="404040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4"/>
          <a:stretch>
            <a:fillRect/>
          </a:stretch>
        </p:blipFill>
        <p:spPr bwMode="auto">
          <a:xfrm>
            <a:off x="5671206" y="1056844"/>
            <a:ext cx="1948794" cy="43601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5400" y="253934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dirty="0">
                <a:solidFill>
                  <a:srgbClr val="3333FF"/>
                </a:solidFill>
                <a:latin typeface="Lucida Sans" pitchFamily="34" charset="0"/>
                <a:cs typeface="Arial" pitchFamily="34" charset="0"/>
              </a:rPr>
              <a:t>State of the art, 193 nm  exposure tool </a:t>
            </a:r>
            <a:endParaRPr lang="en-US" sz="2400" dirty="0">
              <a:solidFill>
                <a:srgbClr val="C0504D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5453127"/>
            <a:ext cx="2143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Symbol" panose="05050102010706020507" pitchFamily="18" charset="2"/>
              </a:rPr>
              <a:t>l</a:t>
            </a:r>
            <a:r>
              <a:rPr lang="en-US" sz="2100" dirty="0" smtClean="0"/>
              <a:t> </a:t>
            </a:r>
            <a:r>
              <a:rPr lang="en-US" sz="2100" dirty="0"/>
              <a:t>= 193nm</a:t>
            </a:r>
          </a:p>
          <a:p>
            <a:r>
              <a:rPr lang="en-US" sz="2100" dirty="0"/>
              <a:t>NA = 1.35</a:t>
            </a:r>
          </a:p>
          <a:p>
            <a:r>
              <a:rPr lang="en-US" sz="2100" dirty="0"/>
              <a:t>K = 0.3</a:t>
            </a:r>
          </a:p>
          <a:p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695526" y="5650890"/>
            <a:ext cx="446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Catadioptic</a:t>
            </a:r>
            <a:r>
              <a:rPr lang="en-US" dirty="0" smtClean="0"/>
              <a:t> Lens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II template- 9-2005">
  <a:themeElements>
    <a:clrScheme name="MII template- 9-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I template- 9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I template- 9-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template- 9-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17458</TotalTime>
  <Words>1143</Words>
  <Application>Microsoft Office PowerPoint</Application>
  <PresentationFormat>On-screen Show (4:3)</PresentationFormat>
  <Paragraphs>251</Paragraphs>
  <Slides>42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MS PGothic</vt:lpstr>
      <vt:lpstr>MS PGothic</vt:lpstr>
      <vt:lpstr>SimSun</vt:lpstr>
      <vt:lpstr>Arial</vt:lpstr>
      <vt:lpstr>Book Antiqua</vt:lpstr>
      <vt:lpstr>Calibri</vt:lpstr>
      <vt:lpstr>Cambria Math</vt:lpstr>
      <vt:lpstr>Franklin Gothic Medium</vt:lpstr>
      <vt:lpstr>Helvetica</vt:lpstr>
      <vt:lpstr>Lucida Sans</vt:lpstr>
      <vt:lpstr>PMingLiU</vt:lpstr>
      <vt:lpstr>Symbol</vt:lpstr>
      <vt:lpstr>Times New Roman</vt:lpstr>
      <vt:lpstr>Verdana</vt:lpstr>
      <vt:lpstr>Webdings</vt:lpstr>
      <vt:lpstr>1_MII template- 9-2005</vt:lpstr>
      <vt:lpstr>Equation</vt:lpstr>
      <vt:lpstr>CS ChemDraw Drawing</vt:lpstr>
      <vt:lpstr>PowerPoint Presentation</vt:lpstr>
      <vt:lpstr>For a Rigorous modeling of Proximity Printing limits see:</vt:lpstr>
      <vt:lpstr>PowerPoint Presentation</vt:lpstr>
      <vt:lpstr>PowerPoint Presentation</vt:lpstr>
      <vt:lpstr>PowerPoint Presentation</vt:lpstr>
      <vt:lpstr>Wave Length Reduction History</vt:lpstr>
      <vt:lpstr>PowerPoint Presentation</vt:lpstr>
      <vt:lpstr>PowerPoint Presentation</vt:lpstr>
      <vt:lpstr>PowerPoint Presentation</vt:lpstr>
      <vt:lpstr>PowerPoint Presentation</vt:lpstr>
      <vt:lpstr>Snell’s Law</vt:lpstr>
      <vt:lpstr>PowerPoint Presentation</vt:lpstr>
      <vt:lpstr>PowerPoint Presentation</vt:lpstr>
      <vt:lpstr>PowerPoint Presentation</vt:lpstr>
      <vt:lpstr>Aerial Image for the Aligner Designs</vt:lpstr>
      <vt:lpstr>Chemist’s view of how things really work</vt:lpstr>
      <vt:lpstr>Non-linear dissolution rate response</vt:lpstr>
      <vt:lpstr>Threshold like Response of ArF Resist</vt:lpstr>
      <vt:lpstr>PowerPoint Presentation</vt:lpstr>
      <vt:lpstr>PowerPoint Presentation</vt:lpstr>
      <vt:lpstr>PowerPoint Presentation</vt:lpstr>
      <vt:lpstr>PowerPoint Presentation</vt:lpstr>
      <vt:lpstr>Chemist’s View of Immersion</vt:lpstr>
      <vt:lpstr>Critical angle &amp; total internal reflection</vt:lpstr>
      <vt:lpstr>PowerPoint Presentation</vt:lpstr>
      <vt:lpstr>PowerPoint Presentation</vt:lpstr>
      <vt:lpstr>A Prophetic Advertisement??</vt:lpstr>
      <vt:lpstr>Optical Lithography Limits</vt:lpstr>
      <vt:lpstr>PowerPoint Presentation</vt:lpstr>
      <vt:lpstr>PowerPoint Presentation</vt:lpstr>
      <vt:lpstr>PowerPoint Presentation</vt:lpstr>
      <vt:lpstr>PowerPoint Presentation</vt:lpstr>
      <vt:lpstr>High Index Materials</vt:lpstr>
      <vt:lpstr>Cyclohexane</vt:lpstr>
      <vt:lpstr>                 Absorbance Edge</vt:lpstr>
      <vt:lpstr>Cycloalkanes</vt:lpstr>
      <vt:lpstr>PowerPoint Presentation</vt:lpstr>
      <vt:lpstr>What variable is left to be optimized?</vt:lpstr>
      <vt:lpstr>Rayleigh’s Rule…”k”</vt:lpstr>
      <vt:lpstr>Sir George Airy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willson</dc:creator>
  <cp:lastModifiedBy>grant</cp:lastModifiedBy>
  <cp:revision>1041</cp:revision>
  <cp:lastPrinted>2018-09-11T03:48:57Z</cp:lastPrinted>
  <dcterms:created xsi:type="dcterms:W3CDTF">2002-02-15T21:27:43Z</dcterms:created>
  <dcterms:modified xsi:type="dcterms:W3CDTF">2018-09-17T19:14:18Z</dcterms:modified>
</cp:coreProperties>
</file>